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media/image2.jpeg" ContentType="image/jpeg"/>
  <Override PartName="/ppt/media/image3.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solidFill>
                <a:schemeClr val="accent3"/>
              </a:solidFill>
              <a:prstDash val="solid"/>
              <a:round/>
            </a:ln>
          </a:top>
          <a:bottom>
            <a:ln w="12700" cap="flat">
              <a:solidFill>
                <a:schemeClr val="accent3"/>
              </a:solidFill>
              <a:prstDash val="solid"/>
              <a:round/>
            </a:ln>
          </a:bottom>
          <a:insideH>
            <a:ln w="12700" cap="flat">
              <a:solidFill>
                <a:schemeClr val="accent3"/>
              </a:solidFill>
              <a:prstDash val="solid"/>
              <a:round/>
            </a:ln>
          </a:insideH>
          <a:insideV>
            <a:ln w="12700" cap="flat">
              <a:noFill/>
              <a:miter lim="400000"/>
            </a:ln>
          </a:insideV>
        </a:tcBdr>
        <a:fill>
          <a:solidFill>
            <a:srgbClr val="EFF3E9"/>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chemeClr val="accent3"/>
              </a:solidFill>
              <a:prstDash val="solid"/>
              <a:round/>
            </a:ln>
          </a:left>
          <a:right>
            <a:ln w="12700" cap="flat">
              <a:noFill/>
              <a:miter lim="400000"/>
            </a:ln>
          </a:right>
          <a:top>
            <a:ln w="12700" cap="flat">
              <a:solidFill>
                <a:schemeClr val="accent3"/>
              </a:solidFill>
              <a:prstDash val="solid"/>
              <a:round/>
            </a:ln>
          </a:top>
          <a:bottom>
            <a:ln w="12700" cap="flat">
              <a:solidFill>
                <a:schemeClr val="accent3"/>
              </a:solidFill>
              <a:prstDash val="solid"/>
              <a:round/>
            </a:ln>
          </a:bottom>
          <a:insideH>
            <a:ln w="12700" cap="flat">
              <a:solidFill>
                <a:schemeClr val="accent3"/>
              </a:solidFill>
              <a:prstDash val="solid"/>
              <a:round/>
            </a:ln>
          </a:insideH>
          <a:insideV>
            <a:ln w="12700" cap="flat">
              <a:solidFill>
                <a:schemeClr val="accent3"/>
              </a:solidFill>
              <a:prstDash val="solid"/>
              <a:round/>
            </a:ln>
          </a:insideV>
        </a:tcBdr>
        <a:fill>
          <a:solidFill>
            <a:srgbClr val="EFF3E9"/>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chemeClr val="accent3"/>
              </a:solidFill>
              <a:prstDash val="solid"/>
              <a:round/>
            </a:ln>
          </a:top>
          <a:bottom>
            <a:ln w="12700" cap="flat">
              <a:solidFill>
                <a:schemeClr val="accent3"/>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solidFill>
                <a:schemeClr val="accent3"/>
              </a:solidFill>
              <a:prstDash val="solid"/>
              <a:round/>
            </a:ln>
          </a:top>
          <a:bottom>
            <a:ln w="12700" cap="flat">
              <a:solidFill>
                <a:schemeClr val="accent3"/>
              </a:solidFill>
              <a:prstDash val="solid"/>
              <a:round/>
            </a:ln>
          </a:bottom>
          <a:insideH>
            <a:ln w="12700" cap="flat">
              <a:noFill/>
              <a:miter lim="400000"/>
            </a:ln>
          </a:insideH>
          <a:insideV>
            <a:ln w="12700" cap="flat">
              <a:noFill/>
              <a:miter lim="400000"/>
            </a:ln>
          </a:insideV>
        </a:tcBdr>
        <a:fill>
          <a:solidFill>
            <a:schemeClr val="accent3"/>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1" name="Shape 101"/>
          <p:cNvSpPr/>
          <p:nvPr>
            <p:ph type="sldImg"/>
          </p:nvPr>
        </p:nvSpPr>
        <p:spPr>
          <a:xfrm>
            <a:off x="1143000" y="685800"/>
            <a:ext cx="4572000" cy="3429000"/>
          </a:xfrm>
          <a:prstGeom prst="rect">
            <a:avLst/>
          </a:prstGeom>
        </p:spPr>
        <p:txBody>
          <a:bodyPr/>
          <a:lstStyle/>
          <a:p>
            <a:pPr/>
          </a:p>
        </p:txBody>
      </p:sp>
      <p:sp>
        <p:nvSpPr>
          <p:cNvPr id="102" name="Shape 10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Click to edit Master title style"/>
          <p:cNvSpPr txBox="1"/>
          <p:nvPr>
            <p:ph type="title" hasCustomPrompt="1"/>
          </p:nvPr>
        </p:nvSpPr>
        <p:spPr>
          <a:xfrm>
            <a:off x="390832" y="1607575"/>
            <a:ext cx="8347589" cy="1541208"/>
          </a:xfrm>
          <a:prstGeom prst="rect">
            <a:avLst/>
          </a:prstGeom>
          <a:effectLst>
            <a:outerShdw sx="100000" sy="100000" kx="0" ky="0" algn="b" rotWithShape="0" blurRad="50800" dist="38100" dir="2700000">
              <a:srgbClr val="000000">
                <a:alpha val="40000"/>
              </a:srgbClr>
            </a:outerShdw>
          </a:effectLst>
        </p:spPr>
        <p:txBody>
          <a:bodyPr/>
          <a:lstStyle/>
          <a:p>
            <a:pPr>
              <a:defRPr>
                <a:effectLst/>
              </a:defRPr>
            </a:pPr>
            <a:r>
              <a:t>Click to edit Master title style</a:t>
            </a:r>
          </a:p>
        </p:txBody>
      </p:sp>
      <p:sp>
        <p:nvSpPr>
          <p:cNvPr id="13" name="Body Level One…"/>
          <p:cNvSpPr txBox="1"/>
          <p:nvPr>
            <p:ph type="body" sz="half" idx="1"/>
          </p:nvPr>
        </p:nvSpPr>
        <p:spPr>
          <a:xfrm>
            <a:off x="383457" y="3252018"/>
            <a:ext cx="8362337" cy="1172498"/>
          </a:xfrm>
          <a:prstGeom prst="rect">
            <a:avLst/>
          </a:prstGeom>
        </p:spPr>
        <p:txBody>
          <a:bodyPr/>
          <a:lstStyle>
            <a:lvl1pPr marL="0" indent="0" algn="r">
              <a:buSzTx/>
              <a:buFontTx/>
              <a:buNone/>
              <a:defRPr>
                <a:solidFill>
                  <a:srgbClr val="95B3D7"/>
                </a:solidFill>
              </a:defRPr>
            </a:lvl1pPr>
            <a:lvl2pPr marL="0" indent="457200" algn="r">
              <a:buSzTx/>
              <a:buFontTx/>
              <a:buNone/>
              <a:defRPr>
                <a:solidFill>
                  <a:srgbClr val="95B3D7"/>
                </a:solidFill>
              </a:defRPr>
            </a:lvl2pPr>
            <a:lvl3pPr marL="0" indent="914400" algn="r">
              <a:buSzTx/>
              <a:buFontTx/>
              <a:buNone/>
              <a:defRPr>
                <a:solidFill>
                  <a:srgbClr val="95B3D7"/>
                </a:solidFill>
              </a:defRPr>
            </a:lvl3pPr>
            <a:lvl4pPr marL="0" indent="1371600" algn="r">
              <a:buSzTx/>
              <a:buFontTx/>
              <a:buNone/>
              <a:defRPr>
                <a:solidFill>
                  <a:srgbClr val="95B3D7"/>
                </a:solidFill>
              </a:defRPr>
            </a:lvl4pPr>
            <a:lvl5pPr marL="0" indent="1828800" algn="r">
              <a:buSzTx/>
              <a:buFontTx/>
              <a:buNone/>
              <a:defRPr>
                <a:solidFill>
                  <a:srgbClr val="95B3D7"/>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92" name="Title Text"/>
          <p:cNvSpPr txBox="1"/>
          <p:nvPr>
            <p:ph type="title"/>
          </p:nvPr>
        </p:nvSpPr>
        <p:spPr>
          <a:xfrm>
            <a:off x="1792288" y="3600450"/>
            <a:ext cx="5486401" cy="425054"/>
          </a:xfrm>
          <a:prstGeom prst="rect">
            <a:avLst/>
          </a:prstGeom>
        </p:spPr>
        <p:txBody>
          <a:bodyPr anchor="b"/>
          <a:lstStyle>
            <a:lvl1pPr algn="l">
              <a:defRPr b="1" sz="2000">
                <a:solidFill>
                  <a:srgbClr val="000000"/>
                </a:solidFill>
              </a:defRPr>
            </a:lvl1pPr>
          </a:lstStyle>
          <a:p>
            <a:pPr>
              <a:defRPr>
                <a:effectLst/>
              </a:defRPr>
            </a:pPr>
            <a:r>
              <a:t>Title Text</a:t>
            </a:r>
          </a:p>
        </p:txBody>
      </p:sp>
      <p:sp>
        <p:nvSpPr>
          <p:cNvPr id="93" name="Picture Placeholder 2"/>
          <p:cNvSpPr/>
          <p:nvPr>
            <p:ph type="pic" sz="half" idx="21"/>
          </p:nvPr>
        </p:nvSpPr>
        <p:spPr>
          <a:xfrm>
            <a:off x="1792288" y="459581"/>
            <a:ext cx="5486401" cy="3086101"/>
          </a:xfrm>
          <a:prstGeom prst="rect">
            <a:avLst/>
          </a:prstGeom>
        </p:spPr>
        <p:txBody>
          <a:bodyPr lIns="91439" rIns="91439">
            <a:noAutofit/>
          </a:bodyPr>
          <a:lstStyle/>
          <a:p>
            <a:pPr/>
          </a:p>
        </p:txBody>
      </p:sp>
      <p:sp>
        <p:nvSpPr>
          <p:cNvPr id="94" name="Body Level One…"/>
          <p:cNvSpPr txBox="1"/>
          <p:nvPr>
            <p:ph type="body" sz="quarter" idx="1"/>
          </p:nvPr>
        </p:nvSpPr>
        <p:spPr>
          <a:xfrm>
            <a:off x="1792288" y="4025503"/>
            <a:ext cx="5486401" cy="603648"/>
          </a:xfrm>
          <a:prstGeom prst="rect">
            <a:avLst/>
          </a:prstGeom>
        </p:spPr>
        <p:txBody>
          <a:bodyPr/>
          <a:lstStyle>
            <a:lvl1pPr marL="0" indent="0">
              <a:spcBef>
                <a:spcPts val="300"/>
              </a:spcBef>
              <a:buSzTx/>
              <a:buFontTx/>
              <a:buNone/>
              <a:defRPr sz="1400">
                <a:solidFill>
                  <a:srgbClr val="000000"/>
                </a:solidFill>
              </a:defRPr>
            </a:lvl1pPr>
            <a:lvl2pPr marL="0" indent="457200">
              <a:spcBef>
                <a:spcPts val="300"/>
              </a:spcBef>
              <a:buSzTx/>
              <a:buFontTx/>
              <a:buNone/>
              <a:defRPr sz="1400">
                <a:solidFill>
                  <a:srgbClr val="000000"/>
                </a:solidFill>
              </a:defRPr>
            </a:lvl2pPr>
            <a:lvl3pPr marL="0" indent="914400">
              <a:spcBef>
                <a:spcPts val="300"/>
              </a:spcBef>
              <a:buSzTx/>
              <a:buFontTx/>
              <a:buNone/>
              <a:defRPr sz="1400">
                <a:solidFill>
                  <a:srgbClr val="000000"/>
                </a:solidFill>
              </a:defRPr>
            </a:lvl3pPr>
            <a:lvl4pPr marL="0" indent="1371600">
              <a:spcBef>
                <a:spcPts val="300"/>
              </a:spcBef>
              <a:buSzTx/>
              <a:buFontTx/>
              <a:buNone/>
              <a:defRPr sz="1400">
                <a:solidFill>
                  <a:srgbClr val="000000"/>
                </a:solidFill>
              </a:defRPr>
            </a:lvl4pPr>
            <a:lvl5pPr marL="0" indent="1828800">
              <a:spcBef>
                <a:spcPts val="300"/>
              </a:spcBef>
              <a:buSzTx/>
              <a:buFontTx/>
              <a:buNone/>
              <a:defRPr sz="1400">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 and Cont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Title Text"/>
          <p:cNvSpPr txBox="1"/>
          <p:nvPr>
            <p:ph type="title"/>
          </p:nvPr>
        </p:nvSpPr>
        <p:spPr>
          <a:xfrm>
            <a:off x="2114888" y="472903"/>
            <a:ext cx="6623531" cy="725350"/>
          </a:xfrm>
          <a:prstGeom prst="rect">
            <a:avLst/>
          </a:prstGeom>
        </p:spPr>
        <p:txBody>
          <a:bodyPr/>
          <a:lstStyle>
            <a:lvl1pPr algn="l">
              <a:defRPr>
                <a:solidFill>
                  <a:srgbClr val="95B3D7"/>
                </a:solidFill>
              </a:defRPr>
            </a:lvl1pPr>
          </a:lstStyle>
          <a:p>
            <a:pPr/>
            <a:r>
              <a:t>Title Text</a:t>
            </a:r>
          </a:p>
        </p:txBody>
      </p:sp>
      <p:sp>
        <p:nvSpPr>
          <p:cNvPr id="31" name="Body Level One…"/>
          <p:cNvSpPr txBox="1"/>
          <p:nvPr>
            <p:ph type="body" idx="1"/>
          </p:nvPr>
        </p:nvSpPr>
        <p:spPr>
          <a:xfrm>
            <a:off x="2122263" y="1177435"/>
            <a:ext cx="6594035" cy="3511062"/>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39" name="Title Text"/>
          <p:cNvSpPr txBox="1"/>
          <p:nvPr>
            <p:ph type="title"/>
          </p:nvPr>
        </p:nvSpPr>
        <p:spPr>
          <a:xfrm>
            <a:off x="722312" y="3305176"/>
            <a:ext cx="7772401" cy="1021557"/>
          </a:xfrm>
          <a:prstGeom prst="rect">
            <a:avLst/>
          </a:prstGeom>
        </p:spPr>
        <p:txBody>
          <a:bodyPr anchor="t"/>
          <a:lstStyle>
            <a:lvl1pPr algn="l">
              <a:defRPr b="1" cap="all" sz="4000">
                <a:solidFill>
                  <a:srgbClr val="000000"/>
                </a:solidFill>
              </a:defRPr>
            </a:lvl1pPr>
          </a:lstStyle>
          <a:p>
            <a:pPr>
              <a:defRPr>
                <a:effectLst/>
              </a:defRPr>
            </a:pPr>
            <a:r>
              <a:t>Title Text</a:t>
            </a:r>
          </a:p>
        </p:txBody>
      </p:sp>
      <p:sp>
        <p:nvSpPr>
          <p:cNvPr id="40" name="Body Level One…"/>
          <p:cNvSpPr txBox="1"/>
          <p:nvPr>
            <p:ph type="body" sz="quarter" idx="1"/>
          </p:nvPr>
        </p:nvSpPr>
        <p:spPr>
          <a:xfrm>
            <a:off x="722312" y="2180034"/>
            <a:ext cx="7772401" cy="1125141"/>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8" name="Title Text"/>
          <p:cNvSpPr txBox="1"/>
          <p:nvPr>
            <p:ph type="title"/>
          </p:nvPr>
        </p:nvSpPr>
        <p:spPr>
          <a:xfrm>
            <a:off x="457200" y="205978"/>
            <a:ext cx="8229600" cy="857251"/>
          </a:xfrm>
          <a:prstGeom prst="rect">
            <a:avLst/>
          </a:prstGeom>
        </p:spPr>
        <p:txBody>
          <a:bodyPr/>
          <a:lstStyle>
            <a:lvl1pPr algn="ctr">
              <a:defRPr sz="4400">
                <a:solidFill>
                  <a:srgbClr val="000000"/>
                </a:solidFill>
              </a:defRPr>
            </a:lvl1pPr>
          </a:lstStyle>
          <a:p>
            <a:pPr>
              <a:defRPr>
                <a:effectLst/>
              </a:defRPr>
            </a:pPr>
            <a:r>
              <a:t>Title Text</a:t>
            </a:r>
          </a:p>
        </p:txBody>
      </p:sp>
      <p:sp>
        <p:nvSpPr>
          <p:cNvPr id="49" name="Body Level One…"/>
          <p:cNvSpPr txBox="1"/>
          <p:nvPr>
            <p:ph type="body" sz="half" idx="1"/>
          </p:nvPr>
        </p:nvSpPr>
        <p:spPr>
          <a:xfrm>
            <a:off x="457200" y="1200150"/>
            <a:ext cx="4038600" cy="3394473"/>
          </a:xfrm>
          <a:prstGeom prst="rect">
            <a:avLst/>
          </a:prstGeom>
        </p:spPr>
        <p:txBody>
          <a:bodyPr/>
          <a:lstStyle>
            <a:lvl1pPr>
              <a:defRPr>
                <a:solidFill>
                  <a:srgbClr val="000000"/>
                </a:solidFill>
              </a:defRPr>
            </a:lvl1pPr>
            <a:lvl2pPr marL="790575" indent="-333375">
              <a:defRPr>
                <a:solidFill>
                  <a:srgbClr val="000000"/>
                </a:solidFill>
              </a:defRPr>
            </a:lvl2pPr>
            <a:lvl3pPr marL="1234439" indent="-320039">
              <a:defRPr>
                <a:solidFill>
                  <a:srgbClr val="000000"/>
                </a:solidFill>
              </a:defRPr>
            </a:lvl3pPr>
            <a:lvl4pPr marL="1727200" indent="-355600">
              <a:defRPr>
                <a:solidFill>
                  <a:srgbClr val="000000"/>
                </a:solidFill>
              </a:defRPr>
            </a:lvl4pPr>
            <a:lvl5pPr marL="2184400" indent="-355600">
              <a:defRPr>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57" name="Title Text"/>
          <p:cNvSpPr txBox="1"/>
          <p:nvPr>
            <p:ph type="title"/>
          </p:nvPr>
        </p:nvSpPr>
        <p:spPr>
          <a:xfrm>
            <a:off x="510568" y="249523"/>
            <a:ext cx="8093366" cy="763526"/>
          </a:xfrm>
          <a:prstGeom prst="rect">
            <a:avLst/>
          </a:prstGeom>
        </p:spPr>
        <p:txBody>
          <a:bodyPr/>
          <a:lstStyle/>
          <a:p>
            <a:pPr/>
            <a:r>
              <a:t>Title Text</a:t>
            </a:r>
          </a:p>
        </p:txBody>
      </p:sp>
      <p:sp>
        <p:nvSpPr>
          <p:cNvPr id="58" name="Body Level One…"/>
          <p:cNvSpPr txBox="1"/>
          <p:nvPr>
            <p:ph type="body" sz="quarter" idx="1"/>
          </p:nvPr>
        </p:nvSpPr>
        <p:spPr>
          <a:xfrm>
            <a:off x="536879" y="1618641"/>
            <a:ext cx="4040188" cy="479824"/>
          </a:xfrm>
          <a:prstGeom prst="rect">
            <a:avLst/>
          </a:prstGeom>
        </p:spPr>
        <p:txBody>
          <a:bodyPr anchor="b"/>
          <a:lstStyle>
            <a:lvl1pPr marL="0" indent="0" algn="ctr">
              <a:spcBef>
                <a:spcPts val="500"/>
              </a:spcBef>
              <a:buSzTx/>
              <a:buFontTx/>
              <a:buNone/>
              <a:defRPr b="1" sz="2400"/>
            </a:lvl1pPr>
            <a:lvl2pPr marL="0" indent="457200" algn="ctr">
              <a:spcBef>
                <a:spcPts val="500"/>
              </a:spcBef>
              <a:buSzTx/>
              <a:buFontTx/>
              <a:buNone/>
              <a:defRPr b="1" sz="2400"/>
            </a:lvl2pPr>
            <a:lvl3pPr marL="0" indent="914400" algn="ctr">
              <a:spcBef>
                <a:spcPts val="500"/>
              </a:spcBef>
              <a:buSzTx/>
              <a:buFontTx/>
              <a:buNone/>
              <a:defRPr b="1" sz="2400"/>
            </a:lvl3pPr>
            <a:lvl4pPr marL="0" indent="1371600" algn="ctr">
              <a:spcBef>
                <a:spcPts val="500"/>
              </a:spcBef>
              <a:buSzTx/>
              <a:buFontTx/>
              <a:buNone/>
              <a:defRPr b="1" sz="2400"/>
            </a:lvl4pPr>
            <a:lvl5pPr marL="0" indent="1828800" algn="ctr">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9" name="Text Placeholder 4"/>
          <p:cNvSpPr/>
          <p:nvPr>
            <p:ph type="body" sz="quarter" idx="21"/>
          </p:nvPr>
        </p:nvSpPr>
        <p:spPr>
          <a:xfrm>
            <a:off x="4572000" y="1618641"/>
            <a:ext cx="4041775" cy="479824"/>
          </a:xfrm>
          <a:prstGeom prst="rect">
            <a:avLst/>
          </a:prstGeom>
        </p:spPr>
        <p:txBody>
          <a:bodyPr anchor="b"/>
          <a:lstStyle/>
          <a:p>
            <a:pPr marL="0" indent="0" algn="ctr">
              <a:spcBef>
                <a:spcPts val="500"/>
              </a:spcBef>
              <a:buSzTx/>
              <a:buFontTx/>
              <a:buNone/>
              <a:defRPr b="1" sz="2400"/>
            </a:pP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67" name="Title Text"/>
          <p:cNvSpPr txBox="1"/>
          <p:nvPr>
            <p:ph type="title"/>
          </p:nvPr>
        </p:nvSpPr>
        <p:spPr>
          <a:xfrm>
            <a:off x="457200" y="205978"/>
            <a:ext cx="8229600" cy="857251"/>
          </a:xfrm>
          <a:prstGeom prst="rect">
            <a:avLst/>
          </a:prstGeom>
        </p:spPr>
        <p:txBody>
          <a:bodyPr/>
          <a:lstStyle>
            <a:lvl1pPr algn="ctr">
              <a:defRPr sz="4400">
                <a:solidFill>
                  <a:srgbClr val="000000"/>
                </a:solidFill>
              </a:defRPr>
            </a:lvl1pPr>
          </a:lstStyle>
          <a:p>
            <a:pPr>
              <a:defRPr>
                <a:effectLst/>
              </a:defRPr>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82" name="Title Text"/>
          <p:cNvSpPr txBox="1"/>
          <p:nvPr>
            <p:ph type="title"/>
          </p:nvPr>
        </p:nvSpPr>
        <p:spPr>
          <a:xfrm>
            <a:off x="457201" y="204786"/>
            <a:ext cx="3008314" cy="871539"/>
          </a:xfrm>
          <a:prstGeom prst="rect">
            <a:avLst/>
          </a:prstGeom>
        </p:spPr>
        <p:txBody>
          <a:bodyPr anchor="b"/>
          <a:lstStyle>
            <a:lvl1pPr algn="l">
              <a:defRPr b="1" sz="2000">
                <a:solidFill>
                  <a:srgbClr val="000000"/>
                </a:solidFill>
              </a:defRPr>
            </a:lvl1pPr>
          </a:lstStyle>
          <a:p>
            <a:pPr>
              <a:defRPr>
                <a:effectLst/>
              </a:defRPr>
            </a:pPr>
            <a:r>
              <a:t>Title Text</a:t>
            </a:r>
          </a:p>
        </p:txBody>
      </p:sp>
      <p:sp>
        <p:nvSpPr>
          <p:cNvPr id="83" name="Body Level One…"/>
          <p:cNvSpPr txBox="1"/>
          <p:nvPr>
            <p:ph type="body" idx="1"/>
          </p:nvPr>
        </p:nvSpPr>
        <p:spPr>
          <a:xfrm>
            <a:off x="3575050" y="204788"/>
            <a:ext cx="5111750" cy="4389836"/>
          </a:xfrm>
          <a:prstGeom prst="rect">
            <a:avLst/>
          </a:prstGeom>
        </p:spPr>
        <p:txBody>
          <a:bodyPr/>
          <a:lstStyle>
            <a:lvl1pPr>
              <a:spcBef>
                <a:spcPts val="700"/>
              </a:spcBef>
              <a:defRPr sz="3200">
                <a:solidFill>
                  <a:srgbClr val="000000"/>
                </a:solidFill>
              </a:defRPr>
            </a:lvl1pPr>
            <a:lvl2pPr marL="783771" indent="-326571">
              <a:spcBef>
                <a:spcPts val="700"/>
              </a:spcBef>
              <a:defRPr sz="3200">
                <a:solidFill>
                  <a:srgbClr val="000000"/>
                </a:solidFill>
              </a:defRPr>
            </a:lvl2pPr>
            <a:lvl3pPr marL="1219200" indent="-304800">
              <a:spcBef>
                <a:spcPts val="700"/>
              </a:spcBef>
              <a:defRPr sz="3200">
                <a:solidFill>
                  <a:srgbClr val="000000"/>
                </a:solidFill>
              </a:defRPr>
            </a:lvl3pPr>
            <a:lvl4pPr marL="1737360" indent="-365760">
              <a:spcBef>
                <a:spcPts val="700"/>
              </a:spcBef>
              <a:defRPr sz="3200">
                <a:solidFill>
                  <a:srgbClr val="000000"/>
                </a:solidFill>
              </a:defRPr>
            </a:lvl4pPr>
            <a:lvl5pPr marL="2194560" indent="-365760">
              <a:spcBef>
                <a:spcPts val="700"/>
              </a:spcBef>
              <a:defRPr sz="3200">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84" name="Text Placeholder 3"/>
          <p:cNvSpPr/>
          <p:nvPr>
            <p:ph type="body" sz="half" idx="21"/>
          </p:nvPr>
        </p:nvSpPr>
        <p:spPr>
          <a:xfrm>
            <a:off x="457200" y="1076326"/>
            <a:ext cx="3008315" cy="3518297"/>
          </a:xfrm>
          <a:prstGeom prst="rect">
            <a:avLst/>
          </a:prstGeom>
        </p:spPr>
        <p:txBody>
          <a:bodyPr/>
          <a:lstStyle/>
          <a:p>
            <a:pPr marL="0" indent="0">
              <a:spcBef>
                <a:spcPts val="300"/>
              </a:spcBef>
              <a:buSzTx/>
              <a:buFontTx/>
              <a:buNone/>
              <a:defRPr sz="1400">
                <a:solidFill>
                  <a:srgbClr val="000000"/>
                </a:solidFill>
              </a:defRPr>
            </a:pP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extBox 6"/>
          <p:cNvSpPr txBox="1"/>
          <p:nvPr/>
        </p:nvSpPr>
        <p:spPr>
          <a:xfrm>
            <a:off x="36569" y="5213746"/>
            <a:ext cx="8298187" cy="5094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400">
                <a:solidFill>
                  <a:srgbClr val="A6A6A6"/>
                </a:solidFill>
              </a:defRPr>
            </a:pPr>
            <a:r>
              <a:t>This presentation uses a free template provided by FPPT.com</a:t>
            </a:r>
          </a:p>
          <a:p>
            <a:pPr>
              <a:defRPr sz="1400">
                <a:solidFill>
                  <a:srgbClr val="A6A6A6"/>
                </a:solidFill>
              </a:defRPr>
            </a:pPr>
            <a:r>
              <a:t>www.free-power-point-templates.com</a:t>
            </a:r>
          </a:p>
        </p:txBody>
      </p:sp>
      <p:sp>
        <p:nvSpPr>
          <p:cNvPr id="3" name="Title Text"/>
          <p:cNvSpPr txBox="1"/>
          <p:nvPr>
            <p:ph type="title"/>
          </p:nvPr>
        </p:nvSpPr>
        <p:spPr>
          <a:xfrm>
            <a:off x="449825" y="209588"/>
            <a:ext cx="8259100" cy="763527"/>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48966" y="1238864"/>
            <a:ext cx="8246071" cy="362345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4780032"/>
            <a:ext cx="258624" cy="248306"/>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transition xmlns:p14="http://schemas.microsoft.com/office/powerpoint/2010/main" spd="med" advClick="1"/>
  <p:txStyles>
    <p:titleStyle>
      <a:lvl1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b="0" baseline="0" cap="none" i="0" spc="0" strike="noStrike" sz="3600" u="none">
          <a:solidFill>
            <a:srgbClr val="FFFFFF"/>
          </a:solidFill>
          <a:effectLst>
            <a:outerShdw sx="100000" sy="100000" kx="0" ky="0" algn="b" rotWithShape="0" blurRad="50800" dist="38100" dir="2700000">
              <a:srgbClr val="000000">
                <a:alpha val="40000"/>
              </a:srgbClr>
            </a:outerShdw>
          </a:effectLst>
          <a:uFillTx/>
          <a:latin typeface="+mn-lt"/>
          <a:ea typeface="+mn-ea"/>
          <a:cs typeface="+mn-cs"/>
          <a:sym typeface="Calibri"/>
        </a:defRPr>
      </a:lvl9pPr>
    </p:titleStyle>
    <p:bodyStyle>
      <a:lvl1pPr marL="342900" marR="0" indent="-342900"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1pPr>
      <a:lvl2pPr marL="742950" marR="0" indent="-285750"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2pPr>
      <a:lvl3pPr marL="1181100" marR="0" indent="-266700"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3pPr>
      <a:lvl4pPr marL="1691639" marR="0" indent="-320039"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4pPr>
      <a:lvl5pPr marL="2148839" marR="0" indent="-320039"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5pPr>
      <a:lvl6pPr marL="2606039" marR="0" indent="-320039"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6pPr>
      <a:lvl7pPr marL="3063239" marR="0" indent="-320039"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7pPr>
      <a:lvl8pPr marL="3520440" marR="0" indent="-320040"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8pPr>
      <a:lvl9pPr marL="3977640" marR="0" indent="-320040" algn="l" defTabSz="914400" rtl="0" latinLnBrk="0">
        <a:lnSpc>
          <a:spcPct val="100000"/>
        </a:lnSpc>
        <a:spcBef>
          <a:spcPts val="600"/>
        </a:spcBef>
        <a:spcAft>
          <a:spcPts val="0"/>
        </a:spcAft>
        <a:buClrTx/>
        <a:buSzPct val="100000"/>
        <a:buFont typeface="Arial"/>
        <a:buChar char="•"/>
        <a:tabLst/>
        <a:defRPr b="0" baseline="0" cap="none" i="0" spc="0" strike="noStrike" sz="2800" u="none">
          <a:solidFill>
            <a:srgbClr val="FFFFFF"/>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5.png"/><Relationship Id="rId4" Type="http://schemas.openxmlformats.org/officeDocument/2006/relationships/image" Target="../media/image1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1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9.png"/><Relationship Id="rId4" Type="http://schemas.openxmlformats.org/officeDocument/2006/relationships/image" Target="../media/image2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3.png"/><Relationship Id="rId3" Type="http://schemas.openxmlformats.org/officeDocument/2006/relationships/hyperlink" Target="https://www.cabdirect.org/cabdirect/search/?q=au:%22Zadoks,+J.+C.%22"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 Id="rId3"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png"/><Relationship Id="rId3" Type="http://schemas.openxmlformats.org/officeDocument/2006/relationships/image" Target="../media/image1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itle 1"/>
          <p:cNvSpPr txBox="1"/>
          <p:nvPr>
            <p:ph type="ctrTitle"/>
          </p:nvPr>
        </p:nvSpPr>
        <p:spPr>
          <a:xfrm>
            <a:off x="4664026" y="1588086"/>
            <a:ext cx="4479973" cy="1553321"/>
          </a:xfrm>
          <a:prstGeom prst="rect">
            <a:avLst/>
          </a:prstGeom>
        </p:spPr>
        <p:txBody>
          <a:bodyPr/>
          <a:lstStyle/>
          <a:p>
            <a:pPr algn="l">
              <a:defRPr b="1" i="1" sz="2800">
                <a:effectLst/>
                <a:latin typeface="Arial"/>
                <a:ea typeface="Arial"/>
                <a:cs typeface="Arial"/>
                <a:sym typeface="Arial"/>
              </a:defRPr>
            </a:pPr>
            <a:r>
              <a:t>Plant Leaf Disease Detection Using </a:t>
            </a:r>
            <a:br/>
            <a:r>
              <a:t>Deep Learning</a:t>
            </a:r>
          </a:p>
        </p:txBody>
      </p:sp>
      <p:sp>
        <p:nvSpPr>
          <p:cNvPr id="105" name="Subtitle 2"/>
          <p:cNvSpPr txBox="1"/>
          <p:nvPr>
            <p:ph type="subTitle" sz="quarter" idx="1"/>
          </p:nvPr>
        </p:nvSpPr>
        <p:spPr>
          <a:xfrm>
            <a:off x="5076394" y="1237180"/>
            <a:ext cx="1886108" cy="399892"/>
          </a:xfrm>
          <a:prstGeom prst="rect">
            <a:avLst/>
          </a:prstGeom>
        </p:spPr>
        <p:txBody>
          <a:bodyPr/>
          <a:lstStyle>
            <a:lvl1pPr>
              <a:lnSpc>
                <a:spcPct val="80000"/>
              </a:lnSpc>
              <a:spcBef>
                <a:spcPts val="400"/>
              </a:spcBef>
              <a:defRPr b="1" i="1" sz="1900">
                <a:solidFill>
                  <a:srgbClr val="FFFFFF"/>
                </a:solidFill>
                <a:latin typeface="Arial"/>
                <a:ea typeface="Arial"/>
                <a:cs typeface="Arial"/>
                <a:sym typeface="Arial"/>
              </a:defRPr>
            </a:lvl1pPr>
          </a:lstStyle>
          <a:p>
            <a:pPr/>
            <a:r>
              <a:t>Minor Project</a:t>
            </a:r>
          </a:p>
        </p:txBody>
      </p:sp>
      <p:sp>
        <p:nvSpPr>
          <p:cNvPr id="106" name="Subtitle 2"/>
          <p:cNvSpPr txBox="1"/>
          <p:nvPr/>
        </p:nvSpPr>
        <p:spPr>
          <a:xfrm>
            <a:off x="7124890" y="4111535"/>
            <a:ext cx="1973389" cy="103196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80000"/>
              </a:lnSpc>
              <a:spcBef>
                <a:spcPts val="300"/>
              </a:spcBef>
              <a:defRPr b="1" i="1" sz="1500">
                <a:solidFill>
                  <a:srgbClr val="FFFFFF"/>
                </a:solidFill>
                <a:latin typeface="Arial"/>
                <a:ea typeface="Arial"/>
                <a:cs typeface="Arial"/>
                <a:sym typeface="Arial"/>
              </a:defRPr>
            </a:pPr>
          </a:p>
          <a:p>
            <a:pPr>
              <a:lnSpc>
                <a:spcPct val="80000"/>
              </a:lnSpc>
              <a:spcBef>
                <a:spcPts val="300"/>
              </a:spcBef>
              <a:defRPr b="1" i="1" sz="1600">
                <a:solidFill>
                  <a:srgbClr val="FFFFFF"/>
                </a:solidFill>
                <a:latin typeface="Arial"/>
                <a:ea typeface="Arial"/>
                <a:cs typeface="Arial"/>
                <a:sym typeface="Arial"/>
              </a:defRPr>
            </a:pPr>
            <a:r>
              <a:t>Presented By :-</a:t>
            </a:r>
            <a:endParaRPr sz="1500">
              <a:solidFill>
                <a:srgbClr val="95B3D7"/>
              </a:solidFill>
            </a:endParaRPr>
          </a:p>
          <a:p>
            <a:pPr>
              <a:lnSpc>
                <a:spcPct val="80000"/>
              </a:lnSpc>
              <a:spcBef>
                <a:spcPts val="300"/>
              </a:spcBef>
              <a:defRPr b="1" i="1" sz="1500">
                <a:solidFill>
                  <a:srgbClr val="FFFFFF"/>
                </a:solidFill>
                <a:latin typeface="Arial"/>
                <a:ea typeface="Arial"/>
                <a:cs typeface="Arial"/>
                <a:sym typeface="Arial"/>
              </a:defRPr>
            </a:pPr>
            <a:r>
              <a:t>Vicky Gupta 	</a:t>
            </a:r>
            <a:endParaRPr>
              <a:solidFill>
                <a:srgbClr val="95B3D7"/>
              </a:solidFill>
            </a:endParaRPr>
          </a:p>
          <a:p>
            <a:pPr>
              <a:lnSpc>
                <a:spcPct val="80000"/>
              </a:lnSpc>
              <a:spcBef>
                <a:spcPts val="300"/>
              </a:spcBef>
              <a:defRPr b="1" i="1" sz="1500">
                <a:solidFill>
                  <a:srgbClr val="FFFFFF"/>
                </a:solidFill>
                <a:latin typeface="Arial"/>
                <a:ea typeface="Arial"/>
                <a:cs typeface="Arial"/>
                <a:sym typeface="Arial"/>
              </a:defRPr>
            </a:pPr>
            <a:r>
              <a:t>Ravi Gowri J. Reddy    </a:t>
            </a:r>
          </a:p>
        </p:txBody>
      </p:sp>
      <p:pic>
        <p:nvPicPr>
          <p:cNvPr id="107" name="Ink 5" descr="Ink 5"/>
          <p:cNvPicPr>
            <a:picLocks noChangeAspect="1"/>
          </p:cNvPicPr>
          <p:nvPr/>
        </p:nvPicPr>
        <p:blipFill>
          <a:blip r:embed="rId2">
            <a:extLst/>
          </a:blip>
          <a:stretch>
            <a:fillRect/>
          </a:stretch>
        </p:blipFill>
        <p:spPr>
          <a:xfrm>
            <a:off x="-196275" y="5250405"/>
            <a:ext cx="4917241" cy="56556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TextBox 1"/>
          <p:cNvSpPr txBox="1"/>
          <p:nvPr/>
        </p:nvSpPr>
        <p:spPr>
          <a:xfrm>
            <a:off x="5262808" y="237880"/>
            <a:ext cx="4193686"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600">
                <a:solidFill>
                  <a:srgbClr val="FFFFFF"/>
                </a:solidFill>
                <a:latin typeface="Arial"/>
                <a:ea typeface="Arial"/>
                <a:cs typeface="Arial"/>
                <a:sym typeface="Arial"/>
              </a:defRPr>
            </a:lvl1pPr>
          </a:lstStyle>
          <a:p>
            <a:pPr/>
            <a:r>
              <a:t>LEAF RAKSHAK</a:t>
            </a:r>
          </a:p>
        </p:txBody>
      </p:sp>
      <p:pic>
        <p:nvPicPr>
          <p:cNvPr id="152"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pic>
        <p:nvPicPr>
          <p:cNvPr id="153" name="Picture 11" descr="Picture 11"/>
          <p:cNvPicPr>
            <a:picLocks noChangeAspect="1"/>
          </p:cNvPicPr>
          <p:nvPr/>
        </p:nvPicPr>
        <p:blipFill>
          <a:blip r:embed="rId3">
            <a:extLst/>
          </a:blip>
          <a:stretch>
            <a:fillRect/>
          </a:stretch>
        </p:blipFill>
        <p:spPr>
          <a:xfrm>
            <a:off x="1362764" y="1218341"/>
            <a:ext cx="5719357" cy="3328867"/>
          </a:xfrm>
          <a:prstGeom prst="rect">
            <a:avLst/>
          </a:prstGeom>
          <a:ln w="12700">
            <a:miter lim="400000"/>
          </a:ln>
          <a:effectLst>
            <a:outerShdw sx="100000" sy="100000" kx="0" ky="0" algn="b" rotWithShape="0" blurRad="292100" dist="139700" dir="2700000">
              <a:srgbClr val="333333">
                <a:alpha val="64999"/>
              </a:srgbClr>
            </a:outerShdw>
          </a:effectLst>
        </p:spPr>
      </p:pic>
      <p:sp>
        <p:nvSpPr>
          <p:cNvPr id="154" name="TextBox 7"/>
          <p:cNvSpPr txBox="1"/>
          <p:nvPr/>
        </p:nvSpPr>
        <p:spPr>
          <a:xfrm>
            <a:off x="3057574" y="4725676"/>
            <a:ext cx="2820656"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6. Leaf Rakshak WorkFlow.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TextBox 1"/>
          <p:cNvSpPr txBox="1"/>
          <p:nvPr/>
        </p:nvSpPr>
        <p:spPr>
          <a:xfrm>
            <a:off x="5262808" y="237880"/>
            <a:ext cx="4193686"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600">
                <a:solidFill>
                  <a:srgbClr val="FFFFFF"/>
                </a:solidFill>
                <a:latin typeface="Arial"/>
                <a:ea typeface="Arial"/>
                <a:cs typeface="Arial"/>
                <a:sym typeface="Arial"/>
              </a:defRPr>
            </a:lvl1pPr>
          </a:lstStyle>
          <a:p>
            <a:pPr/>
            <a:r>
              <a:t>LEAF RAKSHAK</a:t>
            </a:r>
          </a:p>
        </p:txBody>
      </p:sp>
      <p:pic>
        <p:nvPicPr>
          <p:cNvPr id="157"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pic>
        <p:nvPicPr>
          <p:cNvPr id="158" name="Picture 2" descr="Picture 2"/>
          <p:cNvPicPr>
            <a:picLocks noChangeAspect="1"/>
          </p:cNvPicPr>
          <p:nvPr/>
        </p:nvPicPr>
        <p:blipFill>
          <a:blip r:embed="rId3">
            <a:extLst/>
          </a:blip>
          <a:srcRect l="21682" t="11327" r="21682" b="20417"/>
          <a:stretch>
            <a:fillRect/>
          </a:stretch>
        </p:blipFill>
        <p:spPr>
          <a:xfrm>
            <a:off x="234000" y="1399622"/>
            <a:ext cx="4097726" cy="2825821"/>
          </a:xfrm>
          <a:prstGeom prst="rect">
            <a:avLst/>
          </a:prstGeom>
          <a:ln w="12700">
            <a:miter lim="400000"/>
          </a:ln>
          <a:effectLst>
            <a:outerShdw sx="100000" sy="100000" kx="0" ky="0" algn="b" rotWithShape="0" blurRad="292100" dist="139700" dir="2700000">
              <a:srgbClr val="333333">
                <a:alpha val="64999"/>
              </a:srgbClr>
            </a:outerShdw>
          </a:effectLst>
        </p:spPr>
      </p:pic>
      <p:pic>
        <p:nvPicPr>
          <p:cNvPr id="159" name="Picture 3" descr="Picture 3"/>
          <p:cNvPicPr>
            <a:picLocks noChangeAspect="1"/>
          </p:cNvPicPr>
          <p:nvPr/>
        </p:nvPicPr>
        <p:blipFill>
          <a:blip r:embed="rId4">
            <a:extLst/>
          </a:blip>
          <a:srcRect l="20720" t="11048" r="21047" b="19619"/>
          <a:stretch>
            <a:fillRect/>
          </a:stretch>
        </p:blipFill>
        <p:spPr>
          <a:xfrm>
            <a:off x="4743486" y="1399258"/>
            <a:ext cx="4110061" cy="2820548"/>
          </a:xfrm>
          <a:prstGeom prst="rect">
            <a:avLst/>
          </a:prstGeom>
          <a:ln w="12700">
            <a:miter lim="400000"/>
          </a:ln>
          <a:effectLst>
            <a:outerShdw sx="100000" sy="100000" kx="0" ky="0" algn="b" rotWithShape="0" blurRad="292100" dist="139700" dir="2700000">
              <a:srgbClr val="333333">
                <a:alpha val="64999"/>
              </a:srgbClr>
            </a:outerShdw>
          </a:effectLst>
        </p:spPr>
      </p:pic>
      <p:sp>
        <p:nvSpPr>
          <p:cNvPr id="160" name="TextBox 7"/>
          <p:cNvSpPr txBox="1"/>
          <p:nvPr/>
        </p:nvSpPr>
        <p:spPr>
          <a:xfrm>
            <a:off x="532444" y="4421018"/>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7. Coloured Image Input. </a:t>
            </a:r>
          </a:p>
        </p:txBody>
      </p:sp>
      <p:sp>
        <p:nvSpPr>
          <p:cNvPr id="161" name="TextBox 7"/>
          <p:cNvSpPr txBox="1"/>
          <p:nvPr/>
        </p:nvSpPr>
        <p:spPr>
          <a:xfrm>
            <a:off x="5048082" y="4421018"/>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8. Coloured Image prediction.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TextBox 1"/>
          <p:cNvSpPr txBox="1"/>
          <p:nvPr/>
        </p:nvSpPr>
        <p:spPr>
          <a:xfrm>
            <a:off x="5262808" y="237880"/>
            <a:ext cx="4193686"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600">
                <a:solidFill>
                  <a:srgbClr val="FFFFFF"/>
                </a:solidFill>
                <a:latin typeface="Arial"/>
                <a:ea typeface="Arial"/>
                <a:cs typeface="Arial"/>
                <a:sym typeface="Arial"/>
              </a:defRPr>
            </a:lvl1pPr>
          </a:lstStyle>
          <a:p>
            <a:pPr/>
            <a:r>
              <a:t>LEAF RAKSHAK</a:t>
            </a:r>
          </a:p>
        </p:txBody>
      </p:sp>
      <p:pic>
        <p:nvPicPr>
          <p:cNvPr id="164"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sp>
        <p:nvSpPr>
          <p:cNvPr id="165" name="TextBox 7"/>
          <p:cNvSpPr txBox="1"/>
          <p:nvPr/>
        </p:nvSpPr>
        <p:spPr>
          <a:xfrm>
            <a:off x="643773" y="4518630"/>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9. Grayscale Image Input. </a:t>
            </a:r>
          </a:p>
        </p:txBody>
      </p:sp>
      <p:pic>
        <p:nvPicPr>
          <p:cNvPr id="166" name="Picture 8" descr="Picture 8"/>
          <p:cNvPicPr>
            <a:picLocks noChangeAspect="1"/>
          </p:cNvPicPr>
          <p:nvPr/>
        </p:nvPicPr>
        <p:blipFill>
          <a:blip r:embed="rId3">
            <a:extLst/>
          </a:blip>
          <a:stretch>
            <a:fillRect/>
          </a:stretch>
        </p:blipFill>
        <p:spPr>
          <a:xfrm>
            <a:off x="270769" y="1468992"/>
            <a:ext cx="4246856" cy="2887986"/>
          </a:xfrm>
          <a:prstGeom prst="rect">
            <a:avLst/>
          </a:prstGeom>
          <a:ln w="12700">
            <a:miter lim="400000"/>
          </a:ln>
          <a:effectLst>
            <a:outerShdw sx="100000" sy="100000" kx="0" ky="0" algn="b" rotWithShape="0" blurRad="292100" dist="139700" dir="2700000">
              <a:srgbClr val="333333">
                <a:alpha val="64999"/>
              </a:srgbClr>
            </a:outerShdw>
          </a:effectLst>
        </p:spPr>
      </p:pic>
      <p:pic>
        <p:nvPicPr>
          <p:cNvPr id="167" name="Picture 10" descr="Picture 10"/>
          <p:cNvPicPr>
            <a:picLocks noChangeAspect="1"/>
          </p:cNvPicPr>
          <p:nvPr/>
        </p:nvPicPr>
        <p:blipFill>
          <a:blip r:embed="rId4">
            <a:extLst/>
          </a:blip>
          <a:stretch>
            <a:fillRect/>
          </a:stretch>
        </p:blipFill>
        <p:spPr>
          <a:xfrm>
            <a:off x="4742893" y="1468990"/>
            <a:ext cx="4246855" cy="2887987"/>
          </a:xfrm>
          <a:prstGeom prst="rect">
            <a:avLst/>
          </a:prstGeom>
          <a:ln w="12700">
            <a:miter lim="400000"/>
          </a:ln>
          <a:effectLst>
            <a:outerShdw sx="100000" sy="100000" kx="0" ky="0" algn="b" rotWithShape="0" blurRad="292100" dist="139700" dir="2700000">
              <a:srgbClr val="333333">
                <a:alpha val="64999"/>
              </a:srgbClr>
            </a:outerShdw>
          </a:effectLst>
        </p:spPr>
      </p:pic>
      <p:sp>
        <p:nvSpPr>
          <p:cNvPr id="168" name="TextBox 7"/>
          <p:cNvSpPr txBox="1"/>
          <p:nvPr/>
        </p:nvSpPr>
        <p:spPr>
          <a:xfrm>
            <a:off x="5115897" y="4518630"/>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10. Greyscale Image prediction.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TextBox 1"/>
          <p:cNvSpPr txBox="1"/>
          <p:nvPr/>
        </p:nvSpPr>
        <p:spPr>
          <a:xfrm>
            <a:off x="5262808" y="237880"/>
            <a:ext cx="4193686"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600">
                <a:solidFill>
                  <a:srgbClr val="FFFFFF"/>
                </a:solidFill>
                <a:latin typeface="Arial"/>
                <a:ea typeface="Arial"/>
                <a:cs typeface="Arial"/>
                <a:sym typeface="Arial"/>
              </a:defRPr>
            </a:lvl1pPr>
          </a:lstStyle>
          <a:p>
            <a:pPr/>
            <a:r>
              <a:t>LEAF RAKSHAK</a:t>
            </a:r>
          </a:p>
        </p:txBody>
      </p:sp>
      <p:pic>
        <p:nvPicPr>
          <p:cNvPr id="171"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sp>
        <p:nvSpPr>
          <p:cNvPr id="172" name="TextBox 7"/>
          <p:cNvSpPr txBox="1"/>
          <p:nvPr/>
        </p:nvSpPr>
        <p:spPr>
          <a:xfrm>
            <a:off x="599384" y="4441632"/>
            <a:ext cx="35008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11. Segmented Image Input. </a:t>
            </a:r>
          </a:p>
        </p:txBody>
      </p:sp>
      <p:pic>
        <p:nvPicPr>
          <p:cNvPr id="173" name="Picture 2" descr="Picture 2"/>
          <p:cNvPicPr>
            <a:picLocks noChangeAspect="1"/>
          </p:cNvPicPr>
          <p:nvPr/>
        </p:nvPicPr>
        <p:blipFill>
          <a:blip r:embed="rId3">
            <a:extLst/>
          </a:blip>
          <a:stretch>
            <a:fillRect/>
          </a:stretch>
        </p:blipFill>
        <p:spPr>
          <a:xfrm>
            <a:off x="187540" y="1302535"/>
            <a:ext cx="4324536" cy="2987862"/>
          </a:xfrm>
          <a:prstGeom prst="rect">
            <a:avLst/>
          </a:prstGeom>
          <a:ln w="12700">
            <a:miter lim="400000"/>
          </a:ln>
          <a:effectLst>
            <a:outerShdw sx="100000" sy="100000" kx="0" ky="0" algn="b" rotWithShape="0" blurRad="292100" dist="139700" dir="2700000">
              <a:srgbClr val="333333">
                <a:alpha val="64999"/>
              </a:srgbClr>
            </a:outerShdw>
          </a:effectLst>
        </p:spPr>
      </p:pic>
      <p:pic>
        <p:nvPicPr>
          <p:cNvPr id="174" name="Picture 3" descr="Picture 3"/>
          <p:cNvPicPr>
            <a:picLocks noChangeAspect="1"/>
          </p:cNvPicPr>
          <p:nvPr/>
        </p:nvPicPr>
        <p:blipFill>
          <a:blip r:embed="rId4">
            <a:extLst/>
          </a:blip>
          <a:stretch>
            <a:fillRect/>
          </a:stretch>
        </p:blipFill>
        <p:spPr>
          <a:xfrm>
            <a:off x="4643020" y="1291438"/>
            <a:ext cx="4330083" cy="2998958"/>
          </a:xfrm>
          <a:prstGeom prst="rect">
            <a:avLst/>
          </a:prstGeom>
          <a:ln w="12700">
            <a:miter lim="400000"/>
          </a:ln>
        </p:spPr>
      </p:pic>
      <p:sp>
        <p:nvSpPr>
          <p:cNvPr id="175" name="TextBox 7"/>
          <p:cNvSpPr txBox="1"/>
          <p:nvPr/>
        </p:nvSpPr>
        <p:spPr>
          <a:xfrm>
            <a:off x="5057638" y="4441632"/>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12. Segmented Image prediction.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TextBox 1"/>
          <p:cNvSpPr txBox="1"/>
          <p:nvPr/>
        </p:nvSpPr>
        <p:spPr>
          <a:xfrm>
            <a:off x="4796731" y="348850"/>
            <a:ext cx="4604278" cy="5480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200">
                <a:solidFill>
                  <a:srgbClr val="FFFFFF"/>
                </a:solidFill>
                <a:latin typeface="Arial"/>
                <a:ea typeface="Arial"/>
                <a:cs typeface="Arial"/>
                <a:sym typeface="Arial"/>
              </a:defRPr>
            </a:lvl1pPr>
          </a:lstStyle>
          <a:p>
            <a:pPr/>
            <a:r>
              <a:t>Experimental Results</a:t>
            </a:r>
          </a:p>
        </p:txBody>
      </p:sp>
      <p:pic>
        <p:nvPicPr>
          <p:cNvPr id="178"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pic>
        <p:nvPicPr>
          <p:cNvPr id="179" name="Picture 6" descr="Picture 6"/>
          <p:cNvPicPr>
            <a:picLocks noChangeAspect="1"/>
          </p:cNvPicPr>
          <p:nvPr/>
        </p:nvPicPr>
        <p:blipFill>
          <a:blip r:embed="rId3">
            <a:extLst/>
          </a:blip>
          <a:stretch>
            <a:fillRect/>
          </a:stretch>
        </p:blipFill>
        <p:spPr>
          <a:xfrm>
            <a:off x="698007" y="1140716"/>
            <a:ext cx="3608774" cy="1591450"/>
          </a:xfrm>
          <a:prstGeom prst="rect">
            <a:avLst/>
          </a:prstGeom>
          <a:ln w="12700">
            <a:miter lim="400000"/>
          </a:ln>
        </p:spPr>
      </p:pic>
      <p:pic>
        <p:nvPicPr>
          <p:cNvPr id="180" name="Picture 11" descr="Picture 11"/>
          <p:cNvPicPr>
            <a:picLocks noChangeAspect="1"/>
          </p:cNvPicPr>
          <p:nvPr/>
        </p:nvPicPr>
        <p:blipFill>
          <a:blip r:embed="rId4">
            <a:extLst/>
          </a:blip>
          <a:stretch>
            <a:fillRect/>
          </a:stretch>
        </p:blipFill>
        <p:spPr>
          <a:xfrm>
            <a:off x="4748443" y="1142735"/>
            <a:ext cx="3597678" cy="1587411"/>
          </a:xfrm>
          <a:prstGeom prst="rect">
            <a:avLst/>
          </a:prstGeom>
          <a:ln w="12700">
            <a:miter lim="400000"/>
          </a:ln>
        </p:spPr>
      </p:pic>
      <p:pic>
        <p:nvPicPr>
          <p:cNvPr id="181" name="Picture 13" descr="Picture 13"/>
          <p:cNvPicPr>
            <a:picLocks noChangeAspect="1"/>
          </p:cNvPicPr>
          <p:nvPr/>
        </p:nvPicPr>
        <p:blipFill>
          <a:blip r:embed="rId5">
            <a:extLst/>
          </a:blip>
          <a:stretch>
            <a:fillRect/>
          </a:stretch>
        </p:blipFill>
        <p:spPr>
          <a:xfrm>
            <a:off x="698007" y="3125920"/>
            <a:ext cx="3608774" cy="1577158"/>
          </a:xfrm>
          <a:prstGeom prst="rect">
            <a:avLst/>
          </a:prstGeom>
          <a:ln w="12700">
            <a:miter lim="400000"/>
          </a:ln>
        </p:spPr>
      </p:pic>
      <p:pic>
        <p:nvPicPr>
          <p:cNvPr id="182" name="Picture 14" descr="Picture 14"/>
          <p:cNvPicPr>
            <a:picLocks noChangeAspect="1"/>
          </p:cNvPicPr>
          <p:nvPr/>
        </p:nvPicPr>
        <p:blipFill>
          <a:blip r:embed="rId6">
            <a:extLst/>
          </a:blip>
          <a:srcRect l="0" t="1775" r="202" b="296"/>
          <a:stretch>
            <a:fillRect/>
          </a:stretch>
        </p:blipFill>
        <p:spPr>
          <a:xfrm>
            <a:off x="4748443" y="3121602"/>
            <a:ext cx="3603233" cy="1591364"/>
          </a:xfrm>
          <a:prstGeom prst="rect">
            <a:avLst/>
          </a:prstGeom>
          <a:ln w="12700">
            <a:miter lim="400000"/>
          </a:ln>
        </p:spPr>
      </p:pic>
      <p:sp>
        <p:nvSpPr>
          <p:cNvPr id="183" name="TextBox 10"/>
          <p:cNvSpPr txBox="1"/>
          <p:nvPr/>
        </p:nvSpPr>
        <p:spPr>
          <a:xfrm>
            <a:off x="823070" y="2788643"/>
            <a:ext cx="33586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13. Coloured (80,20 )Train Test Split. </a:t>
            </a:r>
          </a:p>
        </p:txBody>
      </p:sp>
      <p:sp>
        <p:nvSpPr>
          <p:cNvPr id="184" name="TextBox 10"/>
          <p:cNvSpPr txBox="1"/>
          <p:nvPr/>
        </p:nvSpPr>
        <p:spPr>
          <a:xfrm>
            <a:off x="4867957" y="2785474"/>
            <a:ext cx="3557530"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14. Segmented (80,20 )Train Test Split. </a:t>
            </a:r>
          </a:p>
        </p:txBody>
      </p:sp>
      <p:sp>
        <p:nvSpPr>
          <p:cNvPr id="185" name="TextBox 10"/>
          <p:cNvSpPr txBox="1"/>
          <p:nvPr/>
        </p:nvSpPr>
        <p:spPr>
          <a:xfrm>
            <a:off x="823070" y="4818012"/>
            <a:ext cx="33586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15.  Grayscale (80,20 )Train Test Split. </a:t>
            </a:r>
          </a:p>
        </p:txBody>
      </p:sp>
      <p:sp>
        <p:nvSpPr>
          <p:cNvPr id="186" name="TextBox 10"/>
          <p:cNvSpPr txBox="1"/>
          <p:nvPr/>
        </p:nvSpPr>
        <p:spPr>
          <a:xfrm>
            <a:off x="4967398" y="4818012"/>
            <a:ext cx="3358649"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16. For (80,20 )Train Test Split.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8"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sp>
        <p:nvSpPr>
          <p:cNvPr id="189" name="TextBox 10"/>
          <p:cNvSpPr txBox="1"/>
          <p:nvPr/>
        </p:nvSpPr>
        <p:spPr>
          <a:xfrm>
            <a:off x="521281" y="2728713"/>
            <a:ext cx="33586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17. Coloured (80,20 )Train Test Split. </a:t>
            </a:r>
          </a:p>
        </p:txBody>
      </p:sp>
      <p:sp>
        <p:nvSpPr>
          <p:cNvPr id="190" name="TextBox 12"/>
          <p:cNvSpPr txBox="1"/>
          <p:nvPr/>
        </p:nvSpPr>
        <p:spPr>
          <a:xfrm>
            <a:off x="3844687" y="3674739"/>
            <a:ext cx="254649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18. Grayscale 80_20. </a:t>
            </a:r>
          </a:p>
        </p:txBody>
      </p:sp>
      <p:sp>
        <p:nvSpPr>
          <p:cNvPr id="191" name="TextBox 15"/>
          <p:cNvSpPr txBox="1"/>
          <p:nvPr/>
        </p:nvSpPr>
        <p:spPr>
          <a:xfrm>
            <a:off x="3259911" y="4247061"/>
            <a:ext cx="262417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19. Segmented 80_20. </a:t>
            </a:r>
          </a:p>
        </p:txBody>
      </p:sp>
      <p:pic>
        <p:nvPicPr>
          <p:cNvPr id="192" name="Picture 2" descr="Picture 2"/>
          <p:cNvPicPr>
            <a:picLocks noChangeAspect="1"/>
          </p:cNvPicPr>
          <p:nvPr/>
        </p:nvPicPr>
        <p:blipFill>
          <a:blip r:embed="rId3">
            <a:extLst/>
          </a:blip>
          <a:srcRect l="0" t="0" r="36451" b="352"/>
          <a:stretch>
            <a:fillRect/>
          </a:stretch>
        </p:blipFill>
        <p:spPr>
          <a:xfrm>
            <a:off x="137604" y="1306826"/>
            <a:ext cx="4375692" cy="1425694"/>
          </a:xfrm>
          <a:prstGeom prst="rect">
            <a:avLst/>
          </a:prstGeom>
          <a:ln w="12700">
            <a:miter lim="400000"/>
          </a:ln>
        </p:spPr>
      </p:pic>
      <p:pic>
        <p:nvPicPr>
          <p:cNvPr id="193" name="Picture 4" descr="Picture 4"/>
          <p:cNvPicPr>
            <a:picLocks noChangeAspect="1"/>
          </p:cNvPicPr>
          <p:nvPr/>
        </p:nvPicPr>
        <p:blipFill>
          <a:blip r:embed="rId4">
            <a:extLst/>
          </a:blip>
          <a:srcRect l="329" t="0" r="35415" b="0"/>
          <a:stretch>
            <a:fillRect/>
          </a:stretch>
        </p:blipFill>
        <p:spPr>
          <a:xfrm>
            <a:off x="4637473" y="1295328"/>
            <a:ext cx="4392318" cy="1420765"/>
          </a:xfrm>
          <a:prstGeom prst="rect">
            <a:avLst/>
          </a:prstGeom>
          <a:ln w="12700">
            <a:miter lim="400000"/>
          </a:ln>
        </p:spPr>
      </p:pic>
      <p:pic>
        <p:nvPicPr>
          <p:cNvPr id="194" name="Picture 7" descr="Picture 7"/>
          <p:cNvPicPr>
            <a:picLocks noChangeAspect="1"/>
          </p:cNvPicPr>
          <p:nvPr/>
        </p:nvPicPr>
        <p:blipFill>
          <a:blip r:embed="rId5">
            <a:extLst/>
          </a:blip>
          <a:srcRect l="405" t="0" r="20808" b="892"/>
          <a:stretch>
            <a:fillRect/>
          </a:stretch>
        </p:blipFill>
        <p:spPr>
          <a:xfrm>
            <a:off x="2029689" y="3190344"/>
            <a:ext cx="5102012" cy="1431711"/>
          </a:xfrm>
          <a:prstGeom prst="rect">
            <a:avLst/>
          </a:prstGeom>
          <a:ln w="12700">
            <a:miter lim="400000"/>
          </a:ln>
        </p:spPr>
      </p:pic>
      <p:sp>
        <p:nvSpPr>
          <p:cNvPr id="195" name="TextBox 10"/>
          <p:cNvSpPr txBox="1"/>
          <p:nvPr/>
        </p:nvSpPr>
        <p:spPr>
          <a:xfrm>
            <a:off x="5030821" y="2728713"/>
            <a:ext cx="33586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18. GrayScale (80,20 )Train Test Split. </a:t>
            </a:r>
          </a:p>
        </p:txBody>
      </p:sp>
      <p:sp>
        <p:nvSpPr>
          <p:cNvPr id="196" name="TextBox 10"/>
          <p:cNvSpPr txBox="1"/>
          <p:nvPr/>
        </p:nvSpPr>
        <p:spPr>
          <a:xfrm>
            <a:off x="2892676" y="4621872"/>
            <a:ext cx="3529211"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19. Segmented (80,20 )Train Test Split. </a:t>
            </a:r>
          </a:p>
        </p:txBody>
      </p:sp>
      <p:sp>
        <p:nvSpPr>
          <p:cNvPr id="197" name="TextBox 1"/>
          <p:cNvSpPr txBox="1"/>
          <p:nvPr/>
        </p:nvSpPr>
        <p:spPr>
          <a:xfrm>
            <a:off x="4796730" y="348850"/>
            <a:ext cx="4604278" cy="5480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200">
                <a:solidFill>
                  <a:srgbClr val="FFFFFF"/>
                </a:solidFill>
                <a:latin typeface="Arial"/>
                <a:ea typeface="Arial"/>
                <a:cs typeface="Arial"/>
                <a:sym typeface="Arial"/>
              </a:defRPr>
            </a:lvl1pPr>
          </a:lstStyle>
          <a:p>
            <a:pPr/>
            <a:r>
              <a:t>Experimental Results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TextBox 1"/>
          <p:cNvSpPr txBox="1"/>
          <p:nvPr/>
        </p:nvSpPr>
        <p:spPr>
          <a:xfrm>
            <a:off x="4796730" y="348850"/>
            <a:ext cx="4604278" cy="5480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200">
                <a:solidFill>
                  <a:srgbClr val="FFFFFF"/>
                </a:solidFill>
                <a:latin typeface="Arial"/>
                <a:ea typeface="Arial"/>
                <a:cs typeface="Arial"/>
                <a:sym typeface="Arial"/>
              </a:defRPr>
            </a:lvl1pPr>
          </a:lstStyle>
          <a:p>
            <a:pPr/>
            <a:r>
              <a:t>Experimental Results</a:t>
            </a:r>
          </a:p>
        </p:txBody>
      </p:sp>
      <p:pic>
        <p:nvPicPr>
          <p:cNvPr id="200" name="Picture 4" descr="Picture 4"/>
          <p:cNvPicPr>
            <a:picLocks noChangeAspect="1"/>
          </p:cNvPicPr>
          <p:nvPr/>
        </p:nvPicPr>
        <p:blipFill>
          <a:blip r:embed="rId2">
            <a:extLst/>
          </a:blip>
          <a:stretch>
            <a:fillRect/>
          </a:stretch>
        </p:blipFill>
        <p:spPr>
          <a:xfrm>
            <a:off x="5810945" y="1413444"/>
            <a:ext cx="2973203" cy="2954533"/>
          </a:xfrm>
          <a:prstGeom prst="rect">
            <a:avLst/>
          </a:prstGeom>
          <a:ln w="12700">
            <a:miter lim="400000"/>
          </a:ln>
        </p:spPr>
      </p:pic>
      <p:pic>
        <p:nvPicPr>
          <p:cNvPr id="201" name="Screenshot 2023-11-24 at 1.20.19 PM.png" descr="Screenshot 2023-11-24 at 1.20.19 PM.png"/>
          <p:cNvPicPr>
            <a:picLocks noChangeAspect="1"/>
          </p:cNvPicPr>
          <p:nvPr/>
        </p:nvPicPr>
        <p:blipFill>
          <a:blip r:embed="rId3">
            <a:extLst/>
          </a:blip>
          <a:stretch>
            <a:fillRect/>
          </a:stretch>
        </p:blipFill>
        <p:spPr>
          <a:xfrm>
            <a:off x="1008271" y="1669038"/>
            <a:ext cx="3438677" cy="2613032"/>
          </a:xfrm>
          <a:prstGeom prst="rect">
            <a:avLst/>
          </a:prstGeom>
          <a:ln w="12700">
            <a:miter lim="400000"/>
          </a:ln>
        </p:spPr>
      </p:pic>
      <p:pic>
        <p:nvPicPr>
          <p:cNvPr id="202" name="Screenshot 2023-11-24 at 1.22.27 PM.png" descr="Screenshot 2023-11-24 at 1.22.27 PM.png"/>
          <p:cNvPicPr>
            <a:picLocks noChangeAspect="1"/>
          </p:cNvPicPr>
          <p:nvPr/>
        </p:nvPicPr>
        <p:blipFill>
          <a:blip r:embed="rId4">
            <a:extLst/>
          </a:blip>
          <a:stretch>
            <a:fillRect/>
          </a:stretch>
        </p:blipFill>
        <p:spPr>
          <a:xfrm>
            <a:off x="3010430" y="1431561"/>
            <a:ext cx="1433409" cy="256506"/>
          </a:xfrm>
          <a:prstGeom prst="rect">
            <a:avLst/>
          </a:prstGeom>
          <a:ln w="12700">
            <a:miter lim="400000"/>
          </a:ln>
        </p:spPr>
      </p:pic>
      <p:pic>
        <p:nvPicPr>
          <p:cNvPr id="203" name="Screenshot 2023-11-24 at 1.23.03 PM.png" descr="Screenshot 2023-11-24 at 1.23.03 PM.png"/>
          <p:cNvPicPr>
            <a:picLocks noChangeAspect="1"/>
          </p:cNvPicPr>
          <p:nvPr/>
        </p:nvPicPr>
        <p:blipFill>
          <a:blip r:embed="rId5">
            <a:extLst/>
          </a:blip>
          <a:stretch>
            <a:fillRect/>
          </a:stretch>
        </p:blipFill>
        <p:spPr>
          <a:xfrm>
            <a:off x="1003547" y="1424016"/>
            <a:ext cx="1997352" cy="271596"/>
          </a:xfrm>
          <a:prstGeom prst="rect">
            <a:avLst/>
          </a:prstGeom>
          <a:ln w="12700">
            <a:miter lim="400000"/>
          </a:ln>
        </p:spPr>
      </p:pic>
      <p:sp>
        <p:nvSpPr>
          <p:cNvPr id="204" name="TextBox 10"/>
          <p:cNvSpPr txBox="1"/>
          <p:nvPr/>
        </p:nvSpPr>
        <p:spPr>
          <a:xfrm>
            <a:off x="613727" y="4607508"/>
            <a:ext cx="4227764"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20. F1 Scores for (80,20 )Train Test Split. </a:t>
            </a:r>
          </a:p>
        </p:txBody>
      </p:sp>
      <p:sp>
        <p:nvSpPr>
          <p:cNvPr id="205" name="TextBox 10"/>
          <p:cNvSpPr txBox="1"/>
          <p:nvPr/>
        </p:nvSpPr>
        <p:spPr>
          <a:xfrm>
            <a:off x="5178245" y="4607508"/>
            <a:ext cx="5053100"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21. Confusion Matrix for (80,20)Train Test Split.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TextBox 1"/>
          <p:cNvSpPr txBox="1"/>
          <p:nvPr/>
        </p:nvSpPr>
        <p:spPr>
          <a:xfrm>
            <a:off x="4796731" y="348850"/>
            <a:ext cx="4604278" cy="5480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200">
                <a:solidFill>
                  <a:srgbClr val="FFFFFF"/>
                </a:solidFill>
                <a:latin typeface="Arial"/>
                <a:ea typeface="Arial"/>
                <a:cs typeface="Arial"/>
                <a:sym typeface="Arial"/>
              </a:defRPr>
            </a:lvl1pPr>
          </a:lstStyle>
          <a:p>
            <a:pPr/>
            <a:r>
              <a:t>Comparative Results</a:t>
            </a:r>
          </a:p>
        </p:txBody>
      </p:sp>
      <p:pic>
        <p:nvPicPr>
          <p:cNvPr id="208"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graphicFrame>
        <p:nvGraphicFramePr>
          <p:cNvPr id="209" name="Table 3"/>
          <p:cNvGraphicFramePr/>
          <p:nvPr/>
        </p:nvGraphicFramePr>
        <p:xfrm>
          <a:off x="273050" y="1816100"/>
          <a:ext cx="8462999" cy="177105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744954"/>
                <a:gridCol w="2461846"/>
                <a:gridCol w="1894888"/>
                <a:gridCol w="2361311"/>
              </a:tblGrid>
              <a:tr h="442764">
                <a:tc>
                  <a:txBody>
                    <a:bodyPr/>
                    <a:lstStyle/>
                    <a:p>
                      <a:pPr algn="l">
                        <a:defRPr sz="1800"/>
                      </a:pPr>
                    </a:p>
                  </a:txBody>
                  <a:tcPr marL="45720" marR="45720" marT="45720" marB="45720" anchor="t" anchorCtr="0" horzOverflow="overflow">
                    <a:lnL w="12700">
                      <a:solidFill>
                        <a:schemeClr val="accent3"/>
                      </a:solidFill>
                    </a:lnL>
                  </a:tcPr>
                </a:tc>
                <a:tc>
                  <a:txBody>
                    <a:bodyPr/>
                    <a:lstStyle/>
                    <a:p>
                      <a:pPr algn="l">
                        <a:defRPr b="0" sz="1800">
                          <a:solidFill>
                            <a:srgbClr val="000000"/>
                          </a:solidFill>
                        </a:defRPr>
                      </a:pPr>
                      <a:r>
                        <a:rPr b="1">
                          <a:solidFill>
                            <a:srgbClr val="FFFFFF"/>
                          </a:solidFill>
                        </a:rPr>
                        <a:t>AlexNet</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GoogleNet</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ResNet</a:t>
                      </a:r>
                    </a:p>
                  </a:txBody>
                  <a:tcPr marL="45720" marR="45720" marT="45720" marB="45720" anchor="t" anchorCtr="0" horzOverflow="overflow">
                    <a:lnR w="12700">
                      <a:solidFill>
                        <a:schemeClr val="accent3"/>
                      </a:solidFill>
                    </a:lnR>
                  </a:tcPr>
                </a:tc>
              </a:tr>
              <a:tr h="442764">
                <a:tc>
                  <a:txBody>
                    <a:bodyPr/>
                    <a:lstStyle/>
                    <a:p>
                      <a:pPr algn="l">
                        <a:defRPr sz="1800"/>
                      </a:pPr>
                      <a:r>
                        <a:t>Colour</a:t>
                      </a:r>
                    </a:p>
                  </a:txBody>
                  <a:tcPr marL="45720" marR="45720" marT="45720" marB="45720" anchor="t" anchorCtr="0" horzOverflow="overflow">
                    <a:lnL w="12700">
                      <a:solidFill>
                        <a:schemeClr val="accent3"/>
                      </a:solidFill>
                    </a:lnL>
                  </a:tcPr>
                </a:tc>
                <a:tc>
                  <a:txBody>
                    <a:bodyPr/>
                    <a:lstStyle/>
                    <a:p>
                      <a:pPr algn="l">
                        <a:defRPr sz="1800"/>
                      </a:pPr>
                      <a:r>
                        <a:rPr sz="1600"/>
                        <a:t>0.992 { 0.9928}</a:t>
                      </a:r>
                    </a:p>
                  </a:txBody>
                  <a:tcPr marL="45720" marR="45720" marT="45720" marB="45720" anchor="t" anchorCtr="0" horzOverflow="overflow"/>
                </a:tc>
                <a:tc>
                  <a:txBody>
                    <a:bodyPr/>
                    <a:lstStyle/>
                    <a:p>
                      <a:pPr algn="l">
                        <a:defRPr sz="1800"/>
                      </a:pPr>
                      <a:r>
                        <a:rPr sz="1600"/>
                        <a:t>0.9934 {0.9935}</a:t>
                      </a:r>
                    </a:p>
                  </a:txBody>
                  <a:tcPr marL="45720" marR="45720" marT="45720" marB="45720" anchor="t" anchorCtr="0" horzOverflow="overflow"/>
                </a:tc>
                <a:tc>
                  <a:txBody>
                    <a:bodyPr/>
                    <a:lstStyle/>
                    <a:p>
                      <a:pPr algn="l">
                        <a:defRPr sz="1800"/>
                      </a:pPr>
                      <a:r>
                        <a:rPr sz="1600"/>
                        <a:t>0.9968 {0.9985}</a:t>
                      </a:r>
                    </a:p>
                  </a:txBody>
                  <a:tcPr marL="45720" marR="45720" marT="45720" marB="45720" anchor="t" anchorCtr="0" horzOverflow="overflow">
                    <a:lnR w="12700">
                      <a:solidFill>
                        <a:schemeClr val="accent3"/>
                      </a:solidFill>
                    </a:lnR>
                  </a:tcPr>
                </a:tc>
              </a:tr>
              <a:tr h="442764">
                <a:tc>
                  <a:txBody>
                    <a:bodyPr/>
                    <a:lstStyle/>
                    <a:p>
                      <a:pPr algn="l">
                        <a:defRPr sz="1800"/>
                      </a:pPr>
                      <a:r>
                        <a:t>Grayscale</a:t>
                      </a:r>
                    </a:p>
                  </a:txBody>
                  <a:tcPr marL="45720" marR="45720" marT="45720" marB="45720" anchor="t" anchorCtr="0" horzOverflow="overflow">
                    <a:lnL w="12700">
                      <a:solidFill>
                        <a:schemeClr val="accent3"/>
                      </a:solidFill>
                    </a:lnL>
                  </a:tcPr>
                </a:tc>
                <a:tc>
                  <a:txBody>
                    <a:bodyPr/>
                    <a:lstStyle/>
                    <a:p>
                      <a:pPr algn="l">
                        <a:defRPr sz="1800"/>
                      </a:pPr>
                      <a:r>
                        <a:rPr sz="1600"/>
                        <a:t>0.9726 {0.9725}</a:t>
                      </a:r>
                    </a:p>
                  </a:txBody>
                  <a:tcPr marL="45720" marR="45720" marT="45720" marB="45720" anchor="t" anchorCtr="0" horzOverflow="overflow"/>
                </a:tc>
                <a:tc>
                  <a:txBody>
                    <a:bodyPr/>
                    <a:lstStyle/>
                    <a:p>
                      <a:pPr algn="l">
                        <a:defRPr sz="1800"/>
                      </a:pPr>
                      <a:r>
                        <a:rPr sz="1600"/>
                        <a:t>0.9800 {0.9798}</a:t>
                      </a:r>
                    </a:p>
                  </a:txBody>
                  <a:tcPr marL="45720" marR="45720" marT="45720" marB="45720" anchor="t" anchorCtr="0" horzOverflow="overflow"/>
                </a:tc>
                <a:tc>
                  <a:txBody>
                    <a:bodyPr/>
                    <a:lstStyle/>
                    <a:p>
                      <a:pPr algn="l">
                        <a:defRPr sz="1800"/>
                      </a:pPr>
                      <a:r>
                        <a:rPr sz="1600"/>
                        <a:t>0.9880 {0.9901}</a:t>
                      </a:r>
                    </a:p>
                  </a:txBody>
                  <a:tcPr marL="45720" marR="45720" marT="45720" marB="45720" anchor="t" anchorCtr="0" horzOverflow="overflow">
                    <a:lnR w="12700">
                      <a:solidFill>
                        <a:schemeClr val="accent3"/>
                      </a:solidFill>
                    </a:lnR>
                  </a:tcPr>
                </a:tc>
              </a:tr>
              <a:tr h="442764">
                <a:tc>
                  <a:txBody>
                    <a:bodyPr/>
                    <a:lstStyle/>
                    <a:p>
                      <a:pPr algn="l">
                        <a:defRPr sz="1800"/>
                      </a:pPr>
                      <a:r>
                        <a:t>Segmented</a:t>
                      </a:r>
                    </a:p>
                  </a:txBody>
                  <a:tcPr marL="45720" marR="45720" marT="45720" marB="45720" anchor="t" anchorCtr="0" horzOverflow="overflow">
                    <a:lnL w="12700">
                      <a:solidFill>
                        <a:schemeClr val="accent3"/>
                      </a:solidFill>
                    </a:lnL>
                  </a:tcPr>
                </a:tc>
                <a:tc>
                  <a:txBody>
                    <a:bodyPr/>
                    <a:lstStyle/>
                    <a:p>
                      <a:pPr algn="l">
                        <a:defRPr sz="1800"/>
                      </a:pPr>
                      <a:r>
                        <a:rPr sz="1600"/>
                        <a:t>0.9891 {0.9892}</a:t>
                      </a:r>
                    </a:p>
                  </a:txBody>
                  <a:tcPr marL="45720" marR="45720" marT="45720" marB="45720" anchor="t" anchorCtr="0" horzOverflow="overflow"/>
                </a:tc>
                <a:tc>
                  <a:txBody>
                    <a:bodyPr/>
                    <a:lstStyle/>
                    <a:p>
                      <a:pPr algn="l">
                        <a:defRPr sz="1800"/>
                      </a:pPr>
                      <a:r>
                        <a:rPr sz="1600"/>
                        <a:t>0.9925 {0.9924}</a:t>
                      </a:r>
                    </a:p>
                  </a:txBody>
                  <a:tcPr marL="45720" marR="45720" marT="45720" marB="45720" anchor="t" anchorCtr="0" horzOverflow="overflow"/>
                </a:tc>
                <a:tc>
                  <a:txBody>
                    <a:bodyPr/>
                    <a:lstStyle/>
                    <a:p>
                      <a:pPr algn="l">
                        <a:defRPr sz="1800"/>
                      </a:pPr>
                      <a:r>
                        <a:rPr sz="1600"/>
                        <a:t>0.9937 {0.9948}</a:t>
                      </a:r>
                    </a:p>
                  </a:txBody>
                  <a:tcPr marL="45720" marR="45720" marT="45720" marB="45720" anchor="t" anchorCtr="0" horzOverflow="overflow">
                    <a:lnR w="12700">
                      <a:solidFill>
                        <a:schemeClr val="accent3"/>
                      </a:solidFill>
                    </a:lnR>
                  </a:tcPr>
                </a:tc>
              </a:tr>
            </a:tbl>
          </a:graphicData>
        </a:graphic>
      </p:graphicFrame>
      <p:sp>
        <p:nvSpPr>
          <p:cNvPr id="210" name="TextBox 4"/>
          <p:cNvSpPr txBox="1"/>
          <p:nvPr/>
        </p:nvSpPr>
        <p:spPr>
          <a:xfrm>
            <a:off x="999212" y="3983553"/>
            <a:ext cx="8023701"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Table 2.  Result Comparison for (80,20) Train Test Split  ,  Format MeanF1-Score{TestAccuracy}.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TextBox 1"/>
          <p:cNvSpPr txBox="1"/>
          <p:nvPr/>
        </p:nvSpPr>
        <p:spPr>
          <a:xfrm>
            <a:off x="4796731" y="348850"/>
            <a:ext cx="4604278" cy="5480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200">
                <a:solidFill>
                  <a:srgbClr val="FFFFFF"/>
                </a:solidFill>
                <a:latin typeface="Arial"/>
                <a:ea typeface="Arial"/>
                <a:cs typeface="Arial"/>
                <a:sym typeface="Arial"/>
              </a:defRPr>
            </a:lvl1pPr>
          </a:lstStyle>
          <a:p>
            <a:pPr/>
            <a:r>
              <a:t>Comparative Results</a:t>
            </a:r>
          </a:p>
        </p:txBody>
      </p:sp>
      <p:pic>
        <p:nvPicPr>
          <p:cNvPr id="213"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graphicFrame>
        <p:nvGraphicFramePr>
          <p:cNvPr id="214" name="Table 3"/>
          <p:cNvGraphicFramePr/>
          <p:nvPr/>
        </p:nvGraphicFramePr>
        <p:xfrm>
          <a:off x="273050" y="1816100"/>
          <a:ext cx="8462999" cy="1771057"/>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744954"/>
                <a:gridCol w="2461846"/>
                <a:gridCol w="1894888"/>
                <a:gridCol w="2361311"/>
              </a:tblGrid>
              <a:tr h="442764">
                <a:tc>
                  <a:txBody>
                    <a:bodyPr/>
                    <a:lstStyle/>
                    <a:p>
                      <a:pPr algn="l">
                        <a:defRPr sz="1800"/>
                      </a:pPr>
                    </a:p>
                  </a:txBody>
                  <a:tcPr marL="45720" marR="45720" marT="45720" marB="45720" anchor="t" anchorCtr="0" horzOverflow="overflow">
                    <a:lnL w="12700">
                      <a:solidFill>
                        <a:schemeClr val="accent3"/>
                      </a:solidFill>
                    </a:lnL>
                  </a:tcPr>
                </a:tc>
                <a:tc>
                  <a:txBody>
                    <a:bodyPr/>
                    <a:lstStyle/>
                    <a:p>
                      <a:pPr algn="l">
                        <a:defRPr b="0" sz="1800">
                          <a:solidFill>
                            <a:srgbClr val="000000"/>
                          </a:solidFill>
                        </a:defRPr>
                      </a:pPr>
                      <a:r>
                        <a:rPr b="1">
                          <a:solidFill>
                            <a:srgbClr val="FFFFFF"/>
                          </a:solidFill>
                        </a:rPr>
                        <a:t>AlexNet</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GoogleNet</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ResNet</a:t>
                      </a:r>
                    </a:p>
                  </a:txBody>
                  <a:tcPr marL="45720" marR="45720" marT="45720" marB="45720" anchor="t" anchorCtr="0" horzOverflow="overflow">
                    <a:lnR w="12700">
                      <a:solidFill>
                        <a:schemeClr val="accent3"/>
                      </a:solidFill>
                    </a:lnR>
                  </a:tcPr>
                </a:tc>
              </a:tr>
              <a:tr h="442764">
                <a:tc>
                  <a:txBody>
                    <a:bodyPr/>
                    <a:lstStyle/>
                    <a:p>
                      <a:pPr algn="l">
                        <a:defRPr sz="1800"/>
                      </a:pPr>
                      <a:r>
                        <a:t>Colour</a:t>
                      </a:r>
                    </a:p>
                  </a:txBody>
                  <a:tcPr marL="45720" marR="45720" marT="45720" marB="45720" anchor="t" anchorCtr="0" horzOverflow="overflow">
                    <a:lnL w="12700">
                      <a:solidFill>
                        <a:schemeClr val="accent3"/>
                      </a:solidFill>
                    </a:lnL>
                  </a:tcPr>
                </a:tc>
                <a:tc>
                  <a:txBody>
                    <a:bodyPr/>
                    <a:lstStyle/>
                    <a:p>
                      <a:pPr algn="l">
                        <a:defRPr sz="1800"/>
                      </a:pPr>
                      <a:r>
                        <a:rPr sz="1600"/>
                        <a:t> 0.9907 {0.9907}</a:t>
                      </a:r>
                    </a:p>
                  </a:txBody>
                  <a:tcPr marL="45720" marR="45720" marT="45720" marB="45720" anchor="t" anchorCtr="0" horzOverflow="overflow"/>
                </a:tc>
                <a:tc>
                  <a:txBody>
                    <a:bodyPr/>
                    <a:lstStyle/>
                    <a:p>
                      <a:pPr algn="l">
                        <a:defRPr sz="1800"/>
                      </a:pPr>
                      <a:r>
                        <a:rPr sz="1600"/>
                        <a:t>0.9924 {0.9924}</a:t>
                      </a:r>
                    </a:p>
                  </a:txBody>
                  <a:tcPr marL="45720" marR="45720" marT="45720" marB="45720" anchor="t" anchorCtr="0" horzOverflow="overflow"/>
                </a:tc>
                <a:tc>
                  <a:txBody>
                    <a:bodyPr/>
                    <a:lstStyle/>
                    <a:p>
                      <a:pPr algn="l">
                        <a:defRPr sz="1800"/>
                      </a:pPr>
                      <a:r>
                        <a:rPr sz="1600"/>
                        <a:t>0.9943 {0.9970}</a:t>
                      </a:r>
                    </a:p>
                  </a:txBody>
                  <a:tcPr marL="45720" marR="45720" marT="45720" marB="45720" anchor="t" anchorCtr="0" horzOverflow="overflow">
                    <a:lnR w="12700">
                      <a:solidFill>
                        <a:schemeClr val="accent3"/>
                      </a:solidFill>
                    </a:lnR>
                  </a:tcPr>
                </a:tc>
              </a:tr>
              <a:tr h="442764">
                <a:tc>
                  <a:txBody>
                    <a:bodyPr/>
                    <a:lstStyle/>
                    <a:p>
                      <a:pPr algn="l">
                        <a:defRPr sz="1800"/>
                      </a:pPr>
                      <a:r>
                        <a:t>Grayscale</a:t>
                      </a:r>
                    </a:p>
                  </a:txBody>
                  <a:tcPr marL="45720" marR="45720" marT="45720" marB="45720" anchor="t" anchorCtr="0" horzOverflow="overflow">
                    <a:lnL w="12700">
                      <a:solidFill>
                        <a:schemeClr val="accent3"/>
                      </a:solidFill>
                    </a:lnL>
                  </a:tcPr>
                </a:tc>
                <a:tc>
                  <a:txBody>
                    <a:bodyPr/>
                    <a:lstStyle/>
                    <a:p>
                      <a:pPr algn="l">
                        <a:defRPr sz="1800"/>
                      </a:pPr>
                      <a:r>
                        <a:rPr sz="1600"/>
                        <a:t>0.9686 {0.9688}</a:t>
                      </a:r>
                    </a:p>
                  </a:txBody>
                  <a:tcPr marL="45720" marR="45720" marT="45720" marB="45720" anchor="t" anchorCtr="0" horzOverflow="overflow"/>
                </a:tc>
                <a:tc>
                  <a:txBody>
                    <a:bodyPr/>
                    <a:lstStyle/>
                    <a:p>
                      <a:pPr algn="l">
                        <a:defRPr sz="1800"/>
                      </a:pPr>
                      <a:r>
                        <a:rPr sz="1600"/>
                        <a:t>0.9785 {0.9787}</a:t>
                      </a:r>
                    </a:p>
                  </a:txBody>
                  <a:tcPr marL="45720" marR="45720" marT="45720" marB="45720" anchor="t" anchorCtr="0" horzOverflow="overflow"/>
                </a:tc>
                <a:tc>
                  <a:txBody>
                    <a:bodyPr/>
                    <a:lstStyle/>
                    <a:p>
                      <a:pPr algn="l">
                        <a:defRPr sz="1800"/>
                      </a:pPr>
                      <a:r>
                        <a:rPr sz="1600"/>
                        <a:t>0.9780 {0.9833}</a:t>
                      </a:r>
                    </a:p>
                  </a:txBody>
                  <a:tcPr marL="45720" marR="45720" marT="45720" marB="45720" anchor="t" anchorCtr="0" horzOverflow="overflow">
                    <a:lnR w="12700">
                      <a:solidFill>
                        <a:schemeClr val="accent3"/>
                      </a:solidFill>
                    </a:lnR>
                  </a:tcPr>
                </a:tc>
              </a:tr>
              <a:tr h="442764">
                <a:tc>
                  <a:txBody>
                    <a:bodyPr/>
                    <a:lstStyle/>
                    <a:p>
                      <a:pPr algn="l">
                        <a:defRPr sz="1800"/>
                      </a:pPr>
                      <a:r>
                        <a:t>Segmented</a:t>
                      </a:r>
                    </a:p>
                  </a:txBody>
                  <a:tcPr marL="45720" marR="45720" marT="45720" marB="45720" anchor="t" anchorCtr="0" horzOverflow="overflow">
                    <a:lnL w="12700">
                      <a:solidFill>
                        <a:schemeClr val="accent3"/>
                      </a:solidFill>
                    </a:lnL>
                  </a:tcPr>
                </a:tc>
                <a:tc>
                  <a:txBody>
                    <a:bodyPr/>
                    <a:lstStyle/>
                    <a:p>
                      <a:pPr algn="l">
                        <a:defRPr sz="1800"/>
                      </a:pPr>
                      <a:r>
                        <a:rPr sz="1600"/>
                        <a:t>0.9855 {0.9856}</a:t>
                      </a:r>
                    </a:p>
                  </a:txBody>
                  <a:tcPr marL="45720" marR="45720" marT="45720" marB="45720" anchor="t" anchorCtr="0" horzOverflow="overflow"/>
                </a:tc>
                <a:tc>
                  <a:txBody>
                    <a:bodyPr/>
                    <a:lstStyle/>
                    <a:p>
                      <a:pPr algn="l">
                        <a:defRPr sz="1800"/>
                      </a:pPr>
                      <a:r>
                        <a:rPr sz="1600"/>
                        <a:t>0.9905 {0.9906}</a:t>
                      </a:r>
                    </a:p>
                  </a:txBody>
                  <a:tcPr marL="45720" marR="45720" marT="45720" marB="45720" anchor="t" anchorCtr="0" horzOverflow="overflow"/>
                </a:tc>
                <a:tc>
                  <a:txBody>
                    <a:bodyPr/>
                    <a:lstStyle/>
                    <a:p>
                      <a:pPr algn="l">
                        <a:defRPr sz="1800"/>
                      </a:pPr>
                      <a:r>
                        <a:rPr sz="1600"/>
                        <a:t>0.9430 {0.9855}</a:t>
                      </a:r>
                    </a:p>
                  </a:txBody>
                  <a:tcPr marL="45720" marR="45720" marT="45720" marB="45720" anchor="t" anchorCtr="0" horzOverflow="overflow">
                    <a:lnR w="12700">
                      <a:solidFill>
                        <a:schemeClr val="accent3"/>
                      </a:solidFill>
                    </a:lnR>
                  </a:tcPr>
                </a:tc>
              </a:tr>
            </a:tbl>
          </a:graphicData>
        </a:graphic>
      </p:graphicFrame>
      <p:sp>
        <p:nvSpPr>
          <p:cNvPr id="215" name="TextBox 4"/>
          <p:cNvSpPr txBox="1"/>
          <p:nvPr/>
        </p:nvSpPr>
        <p:spPr>
          <a:xfrm>
            <a:off x="1006348" y="3987562"/>
            <a:ext cx="7770581"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Table 3.  Result Comparison for (60,40) Train Test Split,  Format MeanF1-Score{TestAccuracy}.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TextBox 2"/>
          <p:cNvSpPr txBox="1"/>
          <p:nvPr/>
        </p:nvSpPr>
        <p:spPr>
          <a:xfrm>
            <a:off x="4632169" y="188460"/>
            <a:ext cx="4045415" cy="70816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indent="179704" algn="ctr">
              <a:lnSpc>
                <a:spcPct val="107000"/>
              </a:lnSpc>
              <a:spcBef>
                <a:spcPts val="800"/>
              </a:spcBef>
              <a:defRPr b="1" i="1" sz="4400">
                <a:solidFill>
                  <a:srgbClr val="FFFFFF"/>
                </a:solidFill>
                <a:latin typeface="Arial"/>
                <a:ea typeface="Arial"/>
                <a:cs typeface="Arial"/>
                <a:sym typeface="Arial"/>
              </a:defRPr>
            </a:lvl1pPr>
          </a:lstStyle>
          <a:p>
            <a:pPr/>
            <a:r>
              <a:t>Application</a:t>
            </a:r>
          </a:p>
        </p:txBody>
      </p:sp>
      <p:pic>
        <p:nvPicPr>
          <p:cNvPr id="218" name="Ink 3" descr="Ink 3"/>
          <p:cNvPicPr>
            <a:picLocks noChangeAspect="1"/>
          </p:cNvPicPr>
          <p:nvPr/>
        </p:nvPicPr>
        <p:blipFill>
          <a:blip r:embed="rId2">
            <a:extLst/>
          </a:blip>
          <a:stretch>
            <a:fillRect/>
          </a:stretch>
        </p:blipFill>
        <p:spPr>
          <a:xfrm>
            <a:off x="-446835" y="5181644"/>
            <a:ext cx="5252400" cy="605881"/>
          </a:xfrm>
          <a:prstGeom prst="rect">
            <a:avLst/>
          </a:prstGeom>
          <a:ln w="12700">
            <a:miter lim="400000"/>
          </a:ln>
        </p:spPr>
      </p:pic>
      <p:sp>
        <p:nvSpPr>
          <p:cNvPr id="219" name="TextBox 1"/>
          <p:cNvSpPr txBox="1"/>
          <p:nvPr/>
        </p:nvSpPr>
        <p:spPr>
          <a:xfrm>
            <a:off x="457383" y="1344807"/>
            <a:ext cx="8256542" cy="426392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i="1" sz="1600">
                <a:solidFill>
                  <a:srgbClr val="FFFFFF"/>
                </a:solidFill>
                <a:latin typeface="Arial"/>
                <a:ea typeface="Arial"/>
                <a:cs typeface="Arial"/>
                <a:sym typeface="Arial"/>
              </a:defRPr>
            </a:pPr>
            <a:r>
              <a:t>Early Disease Detection</a:t>
            </a:r>
            <a:r>
              <a:rPr b="0"/>
              <a:t>:</a:t>
            </a:r>
          </a:p>
          <a:p>
            <a:pPr lvl="1" marL="742950" indent="-285750">
              <a:buSzPct val="100000"/>
              <a:buFont typeface="Courier New"/>
              <a:buChar char="o"/>
              <a:defRPr i="1" sz="1600">
                <a:solidFill>
                  <a:srgbClr val="FFFFFF"/>
                </a:solidFill>
                <a:latin typeface="Arial"/>
                <a:ea typeface="Arial"/>
                <a:cs typeface="Arial"/>
                <a:sym typeface="Arial"/>
              </a:defRPr>
            </a:pPr>
            <a:r>
              <a:t>Identifying plant diseases at an early stage is crucial for effective disease management.</a:t>
            </a:r>
          </a:p>
          <a:p>
            <a:pPr>
              <a:defRPr i="1" sz="1600">
                <a:solidFill>
                  <a:srgbClr val="FFFFFF"/>
                </a:solidFill>
                <a:latin typeface="Arial"/>
                <a:ea typeface="Arial"/>
                <a:cs typeface="Arial"/>
                <a:sym typeface="Arial"/>
              </a:defRPr>
            </a:pPr>
          </a:p>
          <a:p>
            <a:pPr>
              <a:defRPr>
                <a:solidFill>
                  <a:srgbClr val="FFFFFF"/>
                </a:solidFill>
              </a:defRPr>
            </a:pPr>
            <a:r>
              <a:t>Crop Monitoring</a:t>
            </a:r>
            <a:r>
              <a:rPr sz="1600"/>
              <a:t>:</a:t>
            </a:r>
            <a:endParaRPr i="1" sz="1600">
              <a:latin typeface="Arial"/>
              <a:ea typeface="Arial"/>
              <a:cs typeface="Arial"/>
              <a:sym typeface="Arial"/>
            </a:endParaRPr>
          </a:p>
          <a:p>
            <a:pPr lvl="1" marL="742950" indent="-285750">
              <a:buSzPct val="100000"/>
              <a:buFont typeface="Courier New"/>
              <a:buChar char="o"/>
              <a:defRPr sz="1600">
                <a:solidFill>
                  <a:srgbClr val="FFFFFF"/>
                </a:solidFill>
              </a:defRPr>
            </a:pPr>
            <a:r>
              <a:t>Farmers can use the website for regular monitoring of their crops, enabling them to track the health status of their plants throughout the growing season</a:t>
            </a:r>
          </a:p>
          <a:p>
            <a:pPr>
              <a:defRPr i="1" sz="1600">
                <a:solidFill>
                  <a:srgbClr val="FFFFFF"/>
                </a:solidFill>
                <a:latin typeface="Arial"/>
                <a:ea typeface="Arial"/>
                <a:cs typeface="Arial"/>
                <a:sym typeface="Arial"/>
              </a:defRPr>
            </a:pPr>
          </a:p>
          <a:p>
            <a:pPr>
              <a:defRPr b="1" i="1" sz="2400">
                <a:solidFill>
                  <a:srgbClr val="FFFFFF"/>
                </a:solidFill>
                <a:latin typeface="Arial"/>
                <a:ea typeface="Arial"/>
                <a:cs typeface="Arial"/>
                <a:sym typeface="Arial"/>
              </a:defRPr>
            </a:pPr>
            <a:r>
              <a:t>Extensions To Leaf Rakshak- </a:t>
            </a:r>
          </a:p>
          <a:p>
            <a:pPr>
              <a:defRPr i="1" sz="600">
                <a:solidFill>
                  <a:srgbClr val="FFFFFF"/>
                </a:solidFill>
                <a:latin typeface="Arial"/>
                <a:ea typeface="Arial"/>
                <a:cs typeface="Arial"/>
                <a:sym typeface="Arial"/>
              </a:defRPr>
            </a:pPr>
          </a:p>
          <a:p>
            <a:pPr>
              <a:defRPr b="1" i="1" sz="1600">
                <a:solidFill>
                  <a:srgbClr val="FFFFFF"/>
                </a:solidFill>
                <a:latin typeface="Arial"/>
                <a:ea typeface="Arial"/>
                <a:cs typeface="Arial"/>
                <a:sym typeface="Arial"/>
              </a:defRPr>
            </a:pPr>
            <a:r>
              <a:t>Decision Support System</a:t>
            </a:r>
            <a:r>
              <a:rPr b="0"/>
              <a:t>:</a:t>
            </a:r>
            <a:endParaRPr b="0"/>
          </a:p>
          <a:p>
            <a:pPr lvl="1" marL="742950" indent="-285750">
              <a:buSzPct val="100000"/>
              <a:buFont typeface="Courier New"/>
              <a:buChar char="o"/>
              <a:defRPr i="1" sz="1600">
                <a:solidFill>
                  <a:srgbClr val="FFFFFF"/>
                </a:solidFill>
                <a:latin typeface="Arial"/>
                <a:ea typeface="Arial"/>
                <a:cs typeface="Arial"/>
                <a:sym typeface="Arial"/>
              </a:defRPr>
            </a:pPr>
            <a:r>
              <a:t>By integrating artificial intelligence and machine learning algorithms, the website can offer Personalized recommendations based on the specific conditions of a given crop and region.</a:t>
            </a:r>
          </a:p>
          <a:p>
            <a:pPr/>
            <a:br>
              <a:rPr i="1" sz="1600">
                <a:solidFill>
                  <a:srgbClr val="FFFFFF"/>
                </a:solidFill>
                <a:latin typeface="Arial"/>
                <a:ea typeface="Arial"/>
                <a:cs typeface="Arial"/>
                <a:sym typeface="Arial"/>
              </a:rPr>
            </a:br>
            <a:endParaRPr sz="1400">
              <a:solidFill>
                <a:srgbClr val="FFFFFF"/>
              </a:solidFill>
            </a:endParaRPr>
          </a:p>
          <a:p>
            <a:pPr>
              <a:defRPr sz="1400">
                <a:solidFill>
                  <a:srgbClr val="FFFFFF"/>
                </a:solidFill>
              </a:defRPr>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9" name="Title 1"/>
          <p:cNvSpPr txBox="1"/>
          <p:nvPr>
            <p:ph type="title"/>
          </p:nvPr>
        </p:nvSpPr>
        <p:spPr>
          <a:xfrm>
            <a:off x="4617720" y="209587"/>
            <a:ext cx="4091205" cy="763528"/>
          </a:xfrm>
          <a:prstGeom prst="rect">
            <a:avLst/>
          </a:prstGeom>
        </p:spPr>
        <p:txBody>
          <a:bodyPr/>
          <a:lstStyle>
            <a:lvl1pPr defTabSz="905255">
              <a:defRPr b="1" i="1" sz="4653">
                <a:effectLst>
                  <a:outerShdw sx="100000" sy="100000" kx="0" ky="0" algn="b" rotWithShape="0" blurRad="50292" dist="37719" dir="2700000">
                    <a:srgbClr val="000000">
                      <a:alpha val="40000"/>
                    </a:srgbClr>
                  </a:outerShdw>
                </a:effectLst>
                <a:latin typeface="Arial"/>
                <a:ea typeface="Arial"/>
                <a:cs typeface="Arial"/>
                <a:sym typeface="Arial"/>
              </a:defRPr>
            </a:lvl1pPr>
          </a:lstStyle>
          <a:p>
            <a:pPr/>
            <a:r>
              <a:t>Introduction</a:t>
            </a:r>
          </a:p>
        </p:txBody>
      </p:sp>
      <p:sp>
        <p:nvSpPr>
          <p:cNvPr id="110" name="Content Placeholder 2"/>
          <p:cNvSpPr txBox="1"/>
          <p:nvPr>
            <p:ph type="body" idx="1"/>
          </p:nvPr>
        </p:nvSpPr>
        <p:spPr>
          <a:xfrm>
            <a:off x="726680" y="1726255"/>
            <a:ext cx="7496110" cy="3146707"/>
          </a:xfrm>
          <a:prstGeom prst="rect">
            <a:avLst/>
          </a:prstGeom>
        </p:spPr>
        <p:txBody>
          <a:bodyPr/>
          <a:lstStyle/>
          <a:p>
            <a:pPr>
              <a:lnSpc>
                <a:spcPct val="90000"/>
              </a:lnSpc>
              <a:spcBef>
                <a:spcPts val="300"/>
              </a:spcBef>
              <a:defRPr i="1" sz="1600">
                <a:latin typeface="Arial"/>
                <a:ea typeface="Arial"/>
                <a:cs typeface="Arial"/>
                <a:sym typeface="Arial"/>
              </a:defRPr>
            </a:pPr>
            <a:r>
              <a:t>Diseases found in agricultural crops is a major threat that cause production and economic losses as well as reduction in both quality and quantity of agricultural products.</a:t>
            </a:r>
          </a:p>
          <a:p>
            <a:pPr marL="0" indent="0">
              <a:lnSpc>
                <a:spcPct val="90000"/>
              </a:lnSpc>
              <a:buSzTx/>
              <a:buNone/>
              <a:defRPr i="1" sz="800">
                <a:latin typeface="Arial"/>
                <a:ea typeface="Arial"/>
                <a:cs typeface="Arial"/>
                <a:sym typeface="Arial"/>
              </a:defRPr>
            </a:pPr>
          </a:p>
          <a:p>
            <a:pPr>
              <a:lnSpc>
                <a:spcPct val="90000"/>
              </a:lnSpc>
              <a:spcBef>
                <a:spcPts val="300"/>
              </a:spcBef>
              <a:defRPr i="1" sz="1600">
                <a:latin typeface="Arial"/>
                <a:ea typeface="Arial"/>
                <a:cs typeface="Arial"/>
                <a:sym typeface="Arial"/>
              </a:defRPr>
            </a:pPr>
            <a:r>
              <a:t>In India 70% of population depend on agriculture and contributes 17% towards the GDP of country Farmers experience great difficulties in switching from one disease control policy to another. </a:t>
            </a:r>
          </a:p>
          <a:p>
            <a:pPr marL="0" indent="0">
              <a:lnSpc>
                <a:spcPct val="90000"/>
              </a:lnSpc>
              <a:buSzTx/>
              <a:buNone/>
              <a:defRPr i="1" sz="700">
                <a:latin typeface="Arial"/>
                <a:ea typeface="Arial"/>
                <a:cs typeface="Arial"/>
                <a:sym typeface="Arial"/>
              </a:defRPr>
            </a:pPr>
          </a:p>
          <a:p>
            <a:pPr>
              <a:lnSpc>
                <a:spcPct val="90000"/>
              </a:lnSpc>
              <a:spcBef>
                <a:spcPts val="300"/>
              </a:spcBef>
              <a:defRPr i="1" sz="1600">
                <a:latin typeface="Arial"/>
                <a:ea typeface="Arial"/>
                <a:cs typeface="Arial"/>
                <a:sym typeface="Arial"/>
              </a:defRPr>
            </a:pPr>
            <a:r>
              <a:t>The naked eye observation of experts is the traditional approach, this method be time consuming, expensive and inaccurate. </a:t>
            </a:r>
          </a:p>
          <a:p>
            <a:pPr marL="0" indent="0">
              <a:lnSpc>
                <a:spcPct val="90000"/>
              </a:lnSpc>
              <a:buSzTx/>
              <a:buNone/>
              <a:defRPr i="1" sz="700">
                <a:latin typeface="Arial"/>
                <a:ea typeface="Arial"/>
                <a:cs typeface="Arial"/>
                <a:sym typeface="Arial"/>
              </a:defRPr>
            </a:pPr>
          </a:p>
          <a:p>
            <a:pPr>
              <a:lnSpc>
                <a:spcPct val="90000"/>
              </a:lnSpc>
              <a:spcBef>
                <a:spcPts val="300"/>
              </a:spcBef>
              <a:defRPr i="1" sz="1600">
                <a:latin typeface="Arial"/>
                <a:ea typeface="Arial"/>
                <a:cs typeface="Arial"/>
                <a:sym typeface="Arial"/>
              </a:defRPr>
            </a:pPr>
            <a:r>
              <a:t>The crop losses can be minimized by applying pesticides or its equivalent to combat the effect of specific pathogens, if diseases are correctly diagnosed and identified early.</a:t>
            </a:r>
          </a:p>
        </p:txBody>
      </p:sp>
      <p:pic>
        <p:nvPicPr>
          <p:cNvPr id="111" name="Ink 3" descr="Ink 3"/>
          <p:cNvPicPr>
            <a:picLocks noChangeAspect="1"/>
          </p:cNvPicPr>
          <p:nvPr/>
        </p:nvPicPr>
        <p:blipFill>
          <a:blip r:embed="rId2">
            <a:extLst/>
          </a:blip>
          <a:stretch>
            <a:fillRect/>
          </a:stretch>
        </p:blipFill>
        <p:spPr>
          <a:xfrm>
            <a:off x="-134715" y="5268045"/>
            <a:ext cx="4745160" cy="540001"/>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TextBox 2"/>
          <p:cNvSpPr txBox="1"/>
          <p:nvPr/>
        </p:nvSpPr>
        <p:spPr>
          <a:xfrm>
            <a:off x="4177189" y="188460"/>
            <a:ext cx="4494847" cy="70816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indent="179704" algn="ctr">
              <a:lnSpc>
                <a:spcPct val="107000"/>
              </a:lnSpc>
              <a:spcBef>
                <a:spcPts val="800"/>
              </a:spcBef>
              <a:defRPr b="1" i="1" sz="4400">
                <a:solidFill>
                  <a:srgbClr val="FFFFFF"/>
                </a:solidFill>
                <a:latin typeface="Arial"/>
                <a:ea typeface="Arial"/>
                <a:cs typeface="Arial"/>
                <a:sym typeface="Arial"/>
              </a:defRPr>
            </a:lvl1pPr>
          </a:lstStyle>
          <a:p>
            <a:pPr/>
            <a:r>
              <a:t>References</a:t>
            </a:r>
          </a:p>
        </p:txBody>
      </p:sp>
      <p:pic>
        <p:nvPicPr>
          <p:cNvPr id="222" name="Ink 3" descr="Ink 3"/>
          <p:cNvPicPr>
            <a:picLocks noChangeAspect="1"/>
          </p:cNvPicPr>
          <p:nvPr/>
        </p:nvPicPr>
        <p:blipFill>
          <a:blip r:embed="rId2">
            <a:extLst/>
          </a:blip>
          <a:stretch>
            <a:fillRect/>
          </a:stretch>
        </p:blipFill>
        <p:spPr>
          <a:xfrm>
            <a:off x="-447195" y="5181691"/>
            <a:ext cx="5252400" cy="605787"/>
          </a:xfrm>
          <a:prstGeom prst="rect">
            <a:avLst/>
          </a:prstGeom>
          <a:ln w="12700">
            <a:miter lim="400000"/>
          </a:ln>
        </p:spPr>
      </p:pic>
      <p:sp>
        <p:nvSpPr>
          <p:cNvPr id="223" name="TextBox 1"/>
          <p:cNvSpPr txBox="1"/>
          <p:nvPr/>
        </p:nvSpPr>
        <p:spPr>
          <a:xfrm>
            <a:off x="413573" y="1551310"/>
            <a:ext cx="8256542" cy="521642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i="1" sz="1400">
                <a:solidFill>
                  <a:srgbClr val="FFFFFF"/>
                </a:solidFill>
                <a:latin typeface="Arial"/>
                <a:ea typeface="Arial"/>
                <a:cs typeface="Arial"/>
                <a:sym typeface="Arial"/>
              </a:defRPr>
            </a:pPr>
            <a:r>
              <a:t>[1] Prof. David P.Hughes et al. (2016).  Using Deep Learning forImage-Based Plant Disease Detection</a:t>
            </a:r>
          </a:p>
          <a:p>
            <a:pPr>
              <a:defRPr b="1" i="1" sz="1400">
                <a:solidFill>
                  <a:srgbClr val="FFFFFF"/>
                </a:solidFill>
                <a:latin typeface="Arial"/>
                <a:ea typeface="Arial"/>
                <a:cs typeface="Arial"/>
                <a:sym typeface="Arial"/>
              </a:defRPr>
            </a:pPr>
          </a:p>
          <a:p>
            <a:pPr>
              <a:defRPr b="1" i="1" sz="1400">
                <a:solidFill>
                  <a:srgbClr val="FFFFFF"/>
                </a:solidFill>
                <a:latin typeface="Arial"/>
                <a:ea typeface="Arial"/>
                <a:cs typeface="Arial"/>
                <a:sym typeface="Arial"/>
              </a:defRPr>
            </a:pPr>
            <a:r>
              <a:t>[2] Andrew J. et al.(2022).  Deep Learning-Based Leaf Disease Detection in Crops Using Images for Agricultural Applications </a:t>
            </a:r>
            <a:endParaRPr b="0" sz="1200"/>
          </a:p>
          <a:p>
            <a:pPr>
              <a:defRPr b="1" i="1" sz="1400">
                <a:solidFill>
                  <a:srgbClr val="FFFFFF"/>
                </a:solidFill>
                <a:latin typeface="Arial"/>
                <a:ea typeface="Arial"/>
                <a:cs typeface="Arial"/>
                <a:sym typeface="Arial"/>
              </a:defRPr>
            </a:pPr>
          </a:p>
          <a:p>
            <a:pPr>
              <a:defRPr b="1" i="1" sz="1400">
                <a:solidFill>
                  <a:srgbClr val="FFFFFF"/>
                </a:solidFill>
                <a:latin typeface="Arial"/>
                <a:ea typeface="Arial"/>
                <a:cs typeface="Arial"/>
                <a:sym typeface="Arial"/>
              </a:defRPr>
            </a:pPr>
            <a:r>
              <a:t>[3] Davinder Singh et al.(2019).  PlantDoc: A Dataset for Visual Plant Disease Detection</a:t>
            </a:r>
          </a:p>
          <a:p>
            <a:pPr>
              <a:defRPr b="1" i="1" sz="1400">
                <a:solidFill>
                  <a:srgbClr val="FFFFFF"/>
                </a:solidFill>
                <a:latin typeface="Arial"/>
                <a:ea typeface="Arial"/>
                <a:cs typeface="Arial"/>
                <a:sym typeface="Arial"/>
              </a:defRPr>
            </a:pPr>
          </a:p>
          <a:p>
            <a:pPr>
              <a:defRPr b="1" i="1" sz="1400">
                <a:solidFill>
                  <a:srgbClr val="FFFFFF"/>
                </a:solidFill>
                <a:latin typeface="Arial"/>
                <a:ea typeface="Arial"/>
                <a:cs typeface="Arial"/>
                <a:sym typeface="Arial"/>
              </a:defRPr>
            </a:pPr>
            <a:r>
              <a:t>[4]</a:t>
            </a:r>
            <a:r>
              <a:rPr b="0"/>
              <a:t>Kranz, J. (1988). Measuring Plant Disease</a:t>
            </a:r>
          </a:p>
          <a:p>
            <a:pPr>
              <a:defRPr i="1" sz="1400">
                <a:solidFill>
                  <a:srgbClr val="FFFFFF"/>
                </a:solidFill>
                <a:latin typeface="Arial"/>
                <a:ea typeface="Arial"/>
                <a:cs typeface="Arial"/>
                <a:sym typeface="Arial"/>
              </a:defRPr>
            </a:pPr>
          </a:p>
          <a:p>
            <a:pPr>
              <a:defRPr i="1" sz="1400">
                <a:solidFill>
                  <a:srgbClr val="FFFFFF"/>
                </a:solidFill>
                <a:latin typeface="Arial"/>
                <a:ea typeface="Arial"/>
                <a:cs typeface="Arial"/>
                <a:sym typeface="Arial"/>
              </a:defRPr>
            </a:pPr>
            <a:r>
              <a:t>[5] </a:t>
            </a:r>
            <a:r>
              <a:rPr u="sng">
                <a:solidFill>
                  <a:srgbClr val="0000FF"/>
                </a:solidFill>
                <a:uFill>
                  <a:solidFill>
                    <a:srgbClr val="0000FF"/>
                  </a:solidFill>
                </a:uFill>
                <a:hlinkClick r:id="rId3" invalidUrl="" action="" tgtFrame="" tooltip="" history="1" highlightClick="0" endSnd="0"/>
              </a:rPr>
              <a:t>Zadoks, J. C.</a:t>
            </a:r>
            <a:r>
              <a:t>  et al.(2002). </a:t>
            </a:r>
            <a:r>
              <a:rPr>
                <a:solidFill>
                  <a:srgbClr val="90F57F"/>
                </a:solidFill>
              </a:rPr>
              <a:t>Epidemiology and plant disease management.</a:t>
            </a:r>
            <a:endParaRPr u="sng"/>
          </a:p>
          <a:p>
            <a:pPr>
              <a:defRPr i="1" sz="1400">
                <a:solidFill>
                  <a:srgbClr val="90F57F"/>
                </a:solidFill>
                <a:latin typeface="Arial"/>
                <a:ea typeface="Arial"/>
                <a:cs typeface="Arial"/>
                <a:sym typeface="Arial"/>
              </a:defRPr>
            </a:pPr>
          </a:p>
          <a:p>
            <a:pPr>
              <a:defRPr i="1" sz="1400">
                <a:solidFill>
                  <a:srgbClr val="90F57F"/>
                </a:solidFill>
                <a:latin typeface="Arial"/>
                <a:ea typeface="Arial"/>
                <a:cs typeface="Arial"/>
                <a:sym typeface="Arial"/>
              </a:defRPr>
            </a:pPr>
            <a:r>
              <a:t>[6] </a:t>
            </a:r>
            <a:r>
              <a:rPr b="1"/>
              <a:t>Richard N. Strang, Peter R. Scott (2005).  </a:t>
            </a:r>
            <a:r>
              <a:rPr>
                <a:solidFill>
                  <a:srgbClr val="E8E6E3"/>
                </a:solidFill>
              </a:rPr>
              <a:t>Plant Disease: A Threat to Global Food Security</a:t>
            </a:r>
          </a:p>
          <a:p>
            <a:pPr>
              <a:defRPr b="1" sz="1400">
                <a:solidFill>
                  <a:srgbClr val="90F57F"/>
                </a:solidFill>
              </a:defRPr>
            </a:pPr>
          </a:p>
          <a:p>
            <a:pPr>
              <a:defRPr sz="1400">
                <a:solidFill>
                  <a:srgbClr val="E8E6E3"/>
                </a:solidFill>
              </a:defRPr>
            </a:pPr>
          </a:p>
          <a:p>
            <a:pPr>
              <a:defRPr sz="1400">
                <a:solidFill>
                  <a:srgbClr val="CBC6C0"/>
                </a:solidFill>
              </a:defRPr>
            </a:pPr>
          </a:p>
          <a:p>
            <a:pPr>
              <a:defRPr sz="1400">
                <a:solidFill>
                  <a:srgbClr val="90F57F"/>
                </a:solidFill>
              </a:defRPr>
            </a:pPr>
          </a:p>
          <a:p>
            <a:pPr>
              <a:defRPr sz="1400">
                <a:solidFill>
                  <a:srgbClr val="90F57F"/>
                </a:solidFill>
              </a:defRPr>
            </a:pPr>
          </a:p>
          <a:p>
            <a:pPr>
              <a:defRPr sz="1400" u="sng">
                <a:solidFill>
                  <a:srgbClr val="E8E6E3"/>
                </a:solidFill>
              </a:defRPr>
            </a:pPr>
          </a:p>
          <a:p>
            <a:pPr>
              <a:defRPr b="1" sz="1400">
                <a:solidFill>
                  <a:srgbClr val="90F57F"/>
                </a:solidFill>
              </a:defRPr>
            </a:pPr>
          </a:p>
          <a:p>
            <a:pPr/>
            <a:br>
              <a:rPr b="1" sz="1400">
                <a:solidFill>
                  <a:srgbClr val="90F57F"/>
                </a:solidFill>
              </a:rPr>
            </a:br>
            <a:endParaRPr sz="1400">
              <a:solidFill>
                <a:srgbClr val="FFFFFF"/>
              </a:solidFill>
            </a:endParaRPr>
          </a:p>
          <a:p>
            <a:pPr>
              <a:defRPr sz="1400">
                <a:solidFill>
                  <a:srgbClr val="FFFFFF"/>
                </a:solidFill>
              </a:defRPr>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Title 3"/>
          <p:cNvSpPr txBox="1"/>
          <p:nvPr>
            <p:ph type="title"/>
          </p:nvPr>
        </p:nvSpPr>
        <p:spPr>
          <a:xfrm>
            <a:off x="2436221" y="439829"/>
            <a:ext cx="5630093" cy="905228"/>
          </a:xfrm>
          <a:prstGeom prst="rect">
            <a:avLst/>
          </a:prstGeom>
        </p:spPr>
        <p:txBody>
          <a:bodyPr/>
          <a:lstStyle>
            <a:lvl1pPr>
              <a:defRPr b="1" i="1" sz="4400">
                <a:latin typeface="Arial"/>
                <a:ea typeface="Arial"/>
                <a:cs typeface="Arial"/>
                <a:sym typeface="Arial"/>
              </a:defRPr>
            </a:lvl1pPr>
          </a:lstStyle>
          <a:p>
            <a:pPr/>
            <a:r>
              <a:t>Problem Statement</a:t>
            </a:r>
          </a:p>
        </p:txBody>
      </p:sp>
      <p:sp>
        <p:nvSpPr>
          <p:cNvPr id="114" name="Content Placeholder 4"/>
          <p:cNvSpPr txBox="1"/>
          <p:nvPr>
            <p:ph type="body" sz="half" idx="1"/>
          </p:nvPr>
        </p:nvSpPr>
        <p:spPr>
          <a:xfrm>
            <a:off x="2357394" y="1429639"/>
            <a:ext cx="6594035" cy="1996373"/>
          </a:xfrm>
          <a:prstGeom prst="rect">
            <a:avLst/>
          </a:prstGeom>
        </p:spPr>
        <p:txBody>
          <a:bodyPr/>
          <a:lstStyle>
            <a:lvl1pPr>
              <a:spcBef>
                <a:spcPts val="300"/>
              </a:spcBef>
              <a:defRPr i="1" sz="1600">
                <a:latin typeface="Arial"/>
                <a:ea typeface="Arial"/>
                <a:cs typeface="Arial"/>
                <a:sym typeface="Arial"/>
              </a:defRPr>
            </a:lvl1pPr>
          </a:lstStyle>
          <a:p>
            <a:pPr/>
            <a:r>
              <a:t>An expected 70% to 80% Indian economy relies on agriculture business. Indian population, which is increasingly dependent on the agricultural yield. The end goal is kept in mind to develop progressively the diseases need to be examined in earlier. Diseases are investigated utilizing different image processing techniques and diagnosed so that Farmers can overcome from yield and financial loss.</a:t>
            </a:r>
          </a:p>
        </p:txBody>
      </p:sp>
      <p:pic>
        <p:nvPicPr>
          <p:cNvPr id="115" name="Ink 1" descr="Ink 1"/>
          <p:cNvPicPr>
            <a:picLocks noChangeAspect="1"/>
          </p:cNvPicPr>
          <p:nvPr/>
        </p:nvPicPr>
        <p:blipFill>
          <a:blip r:embed="rId2">
            <a:extLst/>
          </a:blip>
          <a:stretch>
            <a:fillRect/>
          </a:stretch>
        </p:blipFill>
        <p:spPr>
          <a:xfrm>
            <a:off x="23324" y="5539485"/>
            <a:ext cx="3020761" cy="171361"/>
          </a:xfrm>
          <a:prstGeom prst="rect">
            <a:avLst/>
          </a:prstGeom>
          <a:ln w="12700">
            <a:miter lim="400000"/>
          </a:ln>
        </p:spPr>
      </p:pic>
      <p:pic>
        <p:nvPicPr>
          <p:cNvPr id="116" name="Ink 2" descr="Ink 2"/>
          <p:cNvPicPr>
            <a:picLocks noChangeAspect="1"/>
          </p:cNvPicPr>
          <p:nvPr/>
        </p:nvPicPr>
        <p:blipFill>
          <a:blip r:embed="rId3">
            <a:extLst/>
          </a:blip>
          <a:stretch>
            <a:fillRect/>
          </a:stretch>
        </p:blipFill>
        <p:spPr>
          <a:xfrm>
            <a:off x="26204" y="5220884"/>
            <a:ext cx="4721761" cy="404641"/>
          </a:xfrm>
          <a:prstGeom prst="rect">
            <a:avLst/>
          </a:prstGeom>
          <a:ln w="12700">
            <a:miter lim="400000"/>
          </a:ln>
        </p:spPr>
      </p:pic>
      <p:pic>
        <p:nvPicPr>
          <p:cNvPr id="117" name="Image" descr="Image"/>
          <p:cNvPicPr>
            <a:picLocks noChangeAspect="1"/>
          </p:cNvPicPr>
          <p:nvPr/>
        </p:nvPicPr>
        <p:blipFill>
          <a:blip r:embed="rId4">
            <a:extLst/>
          </a:blip>
          <a:stretch>
            <a:fillRect/>
          </a:stretch>
        </p:blipFill>
        <p:spPr>
          <a:xfrm>
            <a:off x="4192721" y="2963551"/>
            <a:ext cx="2923381" cy="1858970"/>
          </a:xfrm>
          <a:prstGeom prst="rect">
            <a:avLst/>
          </a:prstGeom>
          <a:ln w="12700">
            <a:miter lim="400000"/>
          </a:ln>
        </p:spPr>
      </p:pic>
      <p:sp>
        <p:nvSpPr>
          <p:cNvPr id="118" name="."/>
          <p:cNvSpPr txBox="1"/>
          <p:nvPr/>
        </p:nvSpPr>
        <p:spPr>
          <a:xfrm>
            <a:off x="4672480" y="2430358"/>
            <a:ext cx="149025" cy="28080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solidFill>
                  <a:srgbClr val="FFFFFF"/>
                </a:solidFill>
              </a:defRPr>
            </a:lvl1pPr>
          </a:lstStyle>
          <a:p>
            <a:pPr/>
            <a:r>
              <a:t>.</a:t>
            </a:r>
          </a:p>
        </p:txBody>
      </p:sp>
      <p:sp>
        <p:nvSpPr>
          <p:cNvPr id="119" name="."/>
          <p:cNvSpPr txBox="1"/>
          <p:nvPr/>
        </p:nvSpPr>
        <p:spPr>
          <a:xfrm>
            <a:off x="5706899" y="3879636"/>
            <a:ext cx="149025" cy="28080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solidFill>
                  <a:srgbClr val="FFFFFF"/>
                </a:solidFill>
              </a:defRPr>
            </a:lvl1pPr>
          </a:lstStyle>
          <a:p>
            <a:pPr/>
            <a:r>
              <a:t>.</a:t>
            </a:r>
          </a:p>
        </p:txBody>
      </p:sp>
      <p:sp>
        <p:nvSpPr>
          <p:cNvPr id="120" name="TextBox 7"/>
          <p:cNvSpPr txBox="1"/>
          <p:nvPr/>
        </p:nvSpPr>
        <p:spPr>
          <a:xfrm>
            <a:off x="4244083" y="4877734"/>
            <a:ext cx="2820656"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1. Leaf Rakshak.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Title 3"/>
          <p:cNvSpPr txBox="1"/>
          <p:nvPr>
            <p:ph type="title"/>
          </p:nvPr>
        </p:nvSpPr>
        <p:spPr>
          <a:xfrm>
            <a:off x="4295775" y="237155"/>
            <a:ext cx="4752975" cy="763526"/>
          </a:xfrm>
          <a:prstGeom prst="rect">
            <a:avLst/>
          </a:prstGeom>
        </p:spPr>
        <p:txBody>
          <a:bodyPr/>
          <a:lstStyle>
            <a:lvl1pPr>
              <a:defRPr b="1" i="1" sz="4000">
                <a:latin typeface="Arial"/>
                <a:ea typeface="Arial"/>
                <a:cs typeface="Arial"/>
                <a:sym typeface="Arial"/>
              </a:defRPr>
            </a:lvl1pPr>
          </a:lstStyle>
          <a:p>
            <a:pPr/>
            <a:r>
              <a:t>Literature Review</a:t>
            </a:r>
          </a:p>
        </p:txBody>
      </p:sp>
      <p:graphicFrame>
        <p:nvGraphicFramePr>
          <p:cNvPr id="123" name="Table 8"/>
          <p:cNvGraphicFramePr/>
          <p:nvPr/>
        </p:nvGraphicFramePr>
        <p:xfrm>
          <a:off x="502102" y="1988003"/>
          <a:ext cx="8100185" cy="1329645"/>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916477"/>
                <a:gridCol w="1950218"/>
                <a:gridCol w="1557866"/>
                <a:gridCol w="1450126"/>
                <a:gridCol w="1166085"/>
                <a:gridCol w="1059412"/>
              </a:tblGrid>
              <a:tr h="604157">
                <a:tc>
                  <a:txBody>
                    <a:bodyPr/>
                    <a:lstStyle/>
                    <a:p>
                      <a:pPr algn="l">
                        <a:defRPr b="0" sz="1800">
                          <a:solidFill>
                            <a:srgbClr val="000000"/>
                          </a:solidFill>
                        </a:defRPr>
                      </a:pPr>
                      <a:r>
                        <a:rPr b="1" i="1" sz="1400">
                          <a:solidFill>
                            <a:srgbClr val="FFFFFF"/>
                          </a:solidFill>
                          <a:latin typeface="Arial"/>
                          <a:ea typeface="Arial"/>
                          <a:cs typeface="Arial"/>
                          <a:sym typeface="Arial"/>
                        </a:rPr>
                        <a:t>S.No</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b="0" sz="1800">
                          <a:solidFill>
                            <a:srgbClr val="000000"/>
                          </a:solidFill>
                        </a:defRPr>
                      </a:pPr>
                      <a:r>
                        <a:rPr b="1" sz="1600">
                          <a:solidFill>
                            <a:srgbClr val="E8E6E3"/>
                          </a:solidFill>
                        </a:rPr>
                        <a:t>Title</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b="0" sz="1800">
                          <a:solidFill>
                            <a:srgbClr val="000000"/>
                          </a:solidFill>
                        </a:defRPr>
                      </a:pPr>
                      <a:r>
                        <a:rPr b="1" sz="1600">
                          <a:solidFill>
                            <a:srgbClr val="E8E6E3"/>
                          </a:solidFill>
                        </a:rPr>
                        <a:t>Author</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b="0" sz="1800">
                          <a:solidFill>
                            <a:srgbClr val="000000"/>
                          </a:solidFill>
                        </a:defRPr>
                      </a:pPr>
                      <a:r>
                        <a:rPr b="1" i="1" sz="1600">
                          <a:solidFill>
                            <a:srgbClr val="FFFFFF"/>
                          </a:solidFill>
                          <a:latin typeface="Arial"/>
                          <a:ea typeface="Arial"/>
                          <a:cs typeface="Arial"/>
                          <a:sym typeface="Arial"/>
                        </a:rPr>
                        <a:t>Model</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b="0" sz="1800">
                          <a:solidFill>
                            <a:srgbClr val="000000"/>
                          </a:solidFill>
                        </a:defRPr>
                      </a:pPr>
                      <a:r>
                        <a:rPr b="1" i="1" sz="1600">
                          <a:solidFill>
                            <a:srgbClr val="FFFFFF"/>
                          </a:solidFill>
                          <a:latin typeface="Arial"/>
                          <a:ea typeface="Arial"/>
                          <a:cs typeface="Arial"/>
                          <a:sym typeface="Arial"/>
                        </a:rPr>
                        <a:t>Data Set</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b="0" sz="1800">
                          <a:solidFill>
                            <a:srgbClr val="000000"/>
                          </a:solidFill>
                        </a:defRPr>
                      </a:pPr>
                      <a:r>
                        <a:rPr b="1" i="1" sz="1600">
                          <a:solidFill>
                            <a:srgbClr val="FFFFFF"/>
                          </a:solidFill>
                          <a:latin typeface="Arial"/>
                          <a:ea typeface="Arial"/>
                          <a:cs typeface="Arial"/>
                          <a:sym typeface="Arial"/>
                        </a:rPr>
                        <a:t>Year</a:t>
                      </a:r>
                    </a:p>
                  </a:txBody>
                  <a:tcPr marL="45720" marR="45720" marT="45720" marB="45720" anchor="t" anchorCtr="0" horzOverflow="overflow">
                    <a:lnL w="12700">
                      <a:solidFill>
                        <a:srgbClr val="FFFFFF"/>
                      </a:solidFill>
                    </a:lnL>
                    <a:lnR w="12700">
                      <a:solidFill>
                        <a:srgbClr val="FFFFFF"/>
                      </a:solidFill>
                    </a:lnR>
                    <a:lnT w="12700">
                      <a:solidFill>
                        <a:srgbClr val="FFFFFF"/>
                      </a:solidFill>
                    </a:lnT>
                    <a:lnB w="38100">
                      <a:solidFill>
                        <a:srgbClr val="FFFFFF"/>
                      </a:solidFill>
                    </a:lnB>
                  </a:tcPr>
                </a:tc>
              </a:tr>
              <a:tr h="725487">
                <a:tc>
                  <a:txBody>
                    <a:bodyPr/>
                    <a:lstStyle/>
                    <a:p>
                      <a:pPr algn="ctr">
                        <a:defRPr sz="1800"/>
                      </a:pPr>
                      <a:r>
                        <a:rPr b="1" i="1" sz="1400">
                          <a:latin typeface="Arial"/>
                          <a:ea typeface="Arial"/>
                          <a:cs typeface="Arial"/>
                          <a:sym typeface="Arial"/>
                        </a:rPr>
                        <a:t>1</a:t>
                      </a: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c>
                  <a:txBody>
                    <a:bodyPr/>
                    <a:lstStyle/>
                    <a:p>
                      <a:pPr algn="l">
                        <a:defRPr b="1" sz="1400"/>
                      </a:pPr>
                      <a:r>
                        <a:t>Using Deep Learning for Image-Based Plant Disease</a:t>
                      </a:r>
                    </a:p>
                    <a:p>
                      <a:pPr algn="l">
                        <a:defRPr b="1" sz="1400"/>
                      </a:pPr>
                      <a:r>
                        <a:t>Detection</a:t>
                      </a: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c>
                  <a:txBody>
                    <a:bodyPr/>
                    <a:lstStyle/>
                    <a:p>
                      <a:pPr algn="l">
                        <a:defRPr sz="1800"/>
                      </a:pPr>
                      <a:r>
                        <a:rPr b="1" sz="1400"/>
                        <a:t>DavidP.Hughes
et al.</a:t>
                      </a: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c>
                  <a:txBody>
                    <a:bodyPr/>
                    <a:lstStyle/>
                    <a:p>
                      <a:pPr algn="l">
                        <a:defRPr b="1" i="1" sz="1400">
                          <a:latin typeface="Arial"/>
                          <a:ea typeface="Arial"/>
                          <a:cs typeface="Arial"/>
                          <a:sym typeface="Arial"/>
                        </a:defRPr>
                      </a:pPr>
                      <a:r>
                        <a:t>AlexNet, GoogleNet</a:t>
                      </a: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c>
                  <a:txBody>
                    <a:bodyPr/>
                    <a:lstStyle/>
                    <a:p>
                      <a:pPr algn="l">
                        <a:defRPr b="1" i="1" sz="1400">
                          <a:latin typeface="Arial"/>
                          <a:ea typeface="Arial"/>
                          <a:cs typeface="Arial"/>
                          <a:sym typeface="Arial"/>
                        </a:defRPr>
                      </a:pPr>
                      <a:r>
                        <a:t>Plant Village Dataset</a:t>
                      </a:r>
                    </a:p>
                    <a:p>
                      <a:pPr algn="l">
                        <a:defRPr b="1" i="1" sz="1400">
                          <a:latin typeface="Arial"/>
                          <a:ea typeface="Arial"/>
                          <a:cs typeface="Arial"/>
                          <a:sym typeface="Arial"/>
                        </a:defRPr>
                      </a:pP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c>
                  <a:txBody>
                    <a:bodyPr/>
                    <a:lstStyle/>
                    <a:p>
                      <a:pPr algn="l">
                        <a:defRPr sz="1800"/>
                      </a:pPr>
                      <a:r>
                        <a:rPr b="1" i="1" sz="1400">
                          <a:latin typeface="Arial"/>
                          <a:ea typeface="Arial"/>
                          <a:cs typeface="Arial"/>
                          <a:sym typeface="Arial"/>
                        </a:rPr>
                        <a:t>2016</a:t>
                      </a:r>
                    </a:p>
                  </a:txBody>
                  <a:tcPr marL="45720" marR="45720" marT="45720" marB="45720" anchor="t" anchorCtr="0" horzOverflow="overflow">
                    <a:lnL w="12700">
                      <a:solidFill>
                        <a:srgbClr val="FFFFFF"/>
                      </a:solidFill>
                    </a:lnL>
                    <a:lnR w="12700">
                      <a:solidFill>
                        <a:srgbClr val="FFFFFF"/>
                      </a:solidFill>
                    </a:lnR>
                    <a:lnT w="38100">
                      <a:solidFill>
                        <a:srgbClr val="FFFFFF"/>
                      </a:solidFill>
                    </a:lnT>
                    <a:lnB w="12700">
                      <a:solidFill>
                        <a:srgbClr val="FFFFFF"/>
                      </a:solidFill>
                    </a:lnB>
                    <a:solidFill>
                      <a:srgbClr val="DEE7D0"/>
                    </a:solidFill>
                  </a:tcPr>
                </a:tc>
              </a:tr>
            </a:tbl>
          </a:graphicData>
        </a:graphic>
      </p:graphicFrame>
      <p:pic>
        <p:nvPicPr>
          <p:cNvPr id="124" name="Ink 1" descr="Ink 1"/>
          <p:cNvPicPr>
            <a:picLocks noChangeAspect="1"/>
          </p:cNvPicPr>
          <p:nvPr/>
        </p:nvPicPr>
        <p:blipFill>
          <a:blip r:embed="rId2">
            <a:extLst/>
          </a:blip>
          <a:stretch>
            <a:fillRect/>
          </a:stretch>
        </p:blipFill>
        <p:spPr>
          <a:xfrm>
            <a:off x="-108076" y="5269124"/>
            <a:ext cx="4993201" cy="500041"/>
          </a:xfrm>
          <a:prstGeom prst="rect">
            <a:avLst/>
          </a:prstGeom>
          <a:ln w="12700">
            <a:miter lim="400000"/>
          </a:ln>
        </p:spPr>
      </p:pic>
      <p:sp>
        <p:nvSpPr>
          <p:cNvPr id="125" name="TextBox 4"/>
          <p:cNvSpPr txBox="1"/>
          <p:nvPr/>
        </p:nvSpPr>
        <p:spPr>
          <a:xfrm>
            <a:off x="3535197" y="4028081"/>
            <a:ext cx="2643596"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Table 1. Literature Review</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extBox 3"/>
          <p:cNvSpPr txBox="1"/>
          <p:nvPr/>
        </p:nvSpPr>
        <p:spPr>
          <a:xfrm>
            <a:off x="4885507" y="171296"/>
            <a:ext cx="3043648" cy="76999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4800">
                <a:solidFill>
                  <a:srgbClr val="FFFFFF"/>
                </a:solidFill>
                <a:latin typeface="Arial"/>
                <a:ea typeface="Arial"/>
                <a:cs typeface="Arial"/>
                <a:sym typeface="Arial"/>
              </a:defRPr>
            </a:lvl1pPr>
          </a:lstStyle>
          <a:p>
            <a:pPr/>
            <a:r>
              <a:t>Datasets</a:t>
            </a:r>
          </a:p>
        </p:txBody>
      </p:sp>
      <p:pic>
        <p:nvPicPr>
          <p:cNvPr id="128" name="Ink 6" descr="Ink 6"/>
          <p:cNvPicPr>
            <a:picLocks noChangeAspect="1"/>
          </p:cNvPicPr>
          <p:nvPr/>
        </p:nvPicPr>
        <p:blipFill>
          <a:blip r:embed="rId2">
            <a:extLst/>
          </a:blip>
          <a:stretch>
            <a:fillRect/>
          </a:stretch>
        </p:blipFill>
        <p:spPr>
          <a:xfrm>
            <a:off x="-171436" y="5231265"/>
            <a:ext cx="4801682" cy="510239"/>
          </a:xfrm>
          <a:prstGeom prst="rect">
            <a:avLst/>
          </a:prstGeom>
          <a:ln w="12700">
            <a:miter lim="400000"/>
          </a:ln>
        </p:spPr>
      </p:pic>
      <p:pic>
        <p:nvPicPr>
          <p:cNvPr id="129" name="Picture 4" descr="Picture 4"/>
          <p:cNvPicPr>
            <a:picLocks noChangeAspect="1"/>
          </p:cNvPicPr>
          <p:nvPr/>
        </p:nvPicPr>
        <p:blipFill>
          <a:blip r:embed="rId3">
            <a:extLst/>
          </a:blip>
          <a:stretch>
            <a:fillRect/>
          </a:stretch>
        </p:blipFill>
        <p:spPr>
          <a:xfrm>
            <a:off x="4905330" y="1214356"/>
            <a:ext cx="3799017" cy="3482315"/>
          </a:xfrm>
          <a:prstGeom prst="rect">
            <a:avLst/>
          </a:prstGeom>
          <a:ln w="12700">
            <a:miter lim="400000"/>
          </a:ln>
        </p:spPr>
      </p:pic>
      <p:sp>
        <p:nvSpPr>
          <p:cNvPr id="130" name="TextBox 8"/>
          <p:cNvSpPr txBox="1"/>
          <p:nvPr/>
        </p:nvSpPr>
        <p:spPr>
          <a:xfrm>
            <a:off x="634351" y="1188026"/>
            <a:ext cx="3921861" cy="374347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solidFill>
                  <a:srgbClr val="FFFFFF"/>
                </a:solidFill>
              </a:defRPr>
            </a:pPr>
          </a:p>
          <a:p>
            <a:pPr>
              <a:defRPr b="1">
                <a:solidFill>
                  <a:srgbClr val="FFFFFF"/>
                </a:solidFill>
              </a:defRPr>
            </a:pPr>
            <a:r>
              <a:t>Plant Village Dataset</a:t>
            </a:r>
          </a:p>
          <a:p>
            <a:pPr>
              <a:defRPr b="1" sz="600">
                <a:solidFill>
                  <a:srgbClr val="FFFFFF"/>
                </a:solidFill>
              </a:defRPr>
            </a:pPr>
          </a:p>
          <a:p>
            <a:pPr lvl="1" marL="742950" indent="-285750">
              <a:lnSpc>
                <a:spcPct val="150000"/>
              </a:lnSpc>
              <a:buSzPct val="100000"/>
              <a:buFont typeface="Arial"/>
              <a:buChar char="•"/>
              <a:defRPr sz="1400">
                <a:solidFill>
                  <a:srgbClr val="FFFFFF"/>
                </a:solidFill>
                <a:latin typeface="Arial"/>
                <a:ea typeface="Arial"/>
                <a:cs typeface="Arial"/>
                <a:sym typeface="Arial"/>
              </a:defRPr>
            </a:pPr>
            <a:r>
              <a:t>It's a dataset for visual plant disease detection.</a:t>
            </a:r>
          </a:p>
          <a:p>
            <a:pPr lvl="1" marL="742950" indent="-285750">
              <a:lnSpc>
                <a:spcPct val="150000"/>
              </a:lnSpc>
              <a:buSzPct val="100000"/>
              <a:buFont typeface="Helvetica"/>
              <a:buChar char="•"/>
              <a:defRPr sz="1400">
                <a:solidFill>
                  <a:srgbClr val="FFFFFF"/>
                </a:solidFill>
                <a:latin typeface="Arial"/>
                <a:ea typeface="Arial"/>
                <a:cs typeface="Arial"/>
                <a:sym typeface="Arial"/>
              </a:defRPr>
            </a:pPr>
            <a:r>
              <a:t>The dataset contains </a:t>
            </a:r>
            <a:r>
              <a:rPr>
                <a:latin typeface="+mn-lt"/>
                <a:ea typeface="+mn-ea"/>
                <a:cs typeface="+mn-cs"/>
                <a:sym typeface="Calibri"/>
              </a:rPr>
              <a:t>54,306</a:t>
            </a:r>
            <a:r>
              <a:t> images </a:t>
            </a:r>
            <a:r>
              <a:rPr>
                <a:latin typeface="+mn-lt"/>
                <a:ea typeface="+mn-ea"/>
                <a:cs typeface="+mn-cs"/>
                <a:sym typeface="Calibri"/>
              </a:rPr>
              <a:t>of 14 crop species with 26 diseases (or healthy)</a:t>
            </a:r>
          </a:p>
          <a:p>
            <a:pPr lvl="1" marL="742950" indent="-285750">
              <a:lnSpc>
                <a:spcPct val="150000"/>
              </a:lnSpc>
              <a:buSzPct val="100000"/>
              <a:buFont typeface="Helvetica"/>
              <a:buChar char="•"/>
              <a:defRPr sz="1400">
                <a:solidFill>
                  <a:srgbClr val="FFFFFF"/>
                </a:solidFill>
              </a:defRPr>
            </a:pPr>
            <a:r>
              <a:t>Example - Apple Scab,  Apple Black Rot, Tomato Bacterial Spot, Tomato Early Blight, Tomato Late Blight etc.</a:t>
            </a:r>
          </a:p>
          <a:p>
            <a:pPr lvl="1">
              <a:defRPr i="1" sz="1400">
                <a:solidFill>
                  <a:srgbClr val="FFFFFF"/>
                </a:solidFill>
                <a:latin typeface="Arial"/>
                <a:ea typeface="Arial"/>
                <a:cs typeface="Arial"/>
                <a:sym typeface="Arial"/>
              </a:defRPr>
            </a:pPr>
          </a:p>
        </p:txBody>
      </p:sp>
      <p:sp>
        <p:nvSpPr>
          <p:cNvPr id="131" name="TextBox 10"/>
          <p:cNvSpPr txBox="1"/>
          <p:nvPr/>
        </p:nvSpPr>
        <p:spPr>
          <a:xfrm>
            <a:off x="5106942" y="4784337"/>
            <a:ext cx="3500847"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Fig 2. Leaf diseases from Plant Village dataset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TextBox 1"/>
          <p:cNvSpPr txBox="1"/>
          <p:nvPr/>
        </p:nvSpPr>
        <p:spPr>
          <a:xfrm>
            <a:off x="4885507" y="171296"/>
            <a:ext cx="3938453" cy="48620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2800">
                <a:solidFill>
                  <a:srgbClr val="FFFFFF"/>
                </a:solidFill>
                <a:latin typeface="Arial"/>
                <a:ea typeface="Arial"/>
                <a:cs typeface="Arial"/>
                <a:sym typeface="Arial"/>
              </a:defRPr>
            </a:lvl1pPr>
          </a:lstStyle>
          <a:p>
            <a:pPr/>
            <a:r>
              <a:t>Training Mechanism</a:t>
            </a:r>
          </a:p>
        </p:txBody>
      </p:sp>
      <p:pic>
        <p:nvPicPr>
          <p:cNvPr id="134" name="Ink 5" descr="Ink 5"/>
          <p:cNvPicPr>
            <a:picLocks noChangeAspect="1"/>
          </p:cNvPicPr>
          <p:nvPr/>
        </p:nvPicPr>
        <p:blipFill>
          <a:blip r:embed="rId2">
            <a:extLst/>
          </a:blip>
          <a:stretch>
            <a:fillRect/>
          </a:stretch>
        </p:blipFill>
        <p:spPr>
          <a:xfrm>
            <a:off x="-172516" y="5184885"/>
            <a:ext cx="4746242" cy="507961"/>
          </a:xfrm>
          <a:prstGeom prst="rect">
            <a:avLst/>
          </a:prstGeom>
          <a:ln w="12700">
            <a:miter lim="400000"/>
          </a:ln>
        </p:spPr>
      </p:pic>
      <p:pic>
        <p:nvPicPr>
          <p:cNvPr id="135" name="Picture 10" descr="Picture 10"/>
          <p:cNvPicPr>
            <a:picLocks noChangeAspect="1"/>
          </p:cNvPicPr>
          <p:nvPr/>
        </p:nvPicPr>
        <p:blipFill>
          <a:blip r:embed="rId3">
            <a:extLst/>
          </a:blip>
          <a:stretch>
            <a:fillRect/>
          </a:stretch>
        </p:blipFill>
        <p:spPr>
          <a:xfrm>
            <a:off x="4491470" y="1333786"/>
            <a:ext cx="4372246" cy="3207918"/>
          </a:xfrm>
          <a:prstGeom prst="rect">
            <a:avLst/>
          </a:prstGeom>
          <a:ln w="12700">
            <a:miter lim="400000"/>
          </a:ln>
        </p:spPr>
      </p:pic>
      <p:sp>
        <p:nvSpPr>
          <p:cNvPr id="136" name="TextBox 13"/>
          <p:cNvSpPr txBox="1"/>
          <p:nvPr/>
        </p:nvSpPr>
        <p:spPr>
          <a:xfrm>
            <a:off x="4466862" y="4692898"/>
            <a:ext cx="3500848"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3. Basic idea behind transfer learning. </a:t>
            </a:r>
          </a:p>
        </p:txBody>
      </p:sp>
      <p:sp>
        <p:nvSpPr>
          <p:cNvPr id="137" name="TextBox 14"/>
          <p:cNvSpPr txBox="1"/>
          <p:nvPr/>
        </p:nvSpPr>
        <p:spPr>
          <a:xfrm>
            <a:off x="300367" y="1080962"/>
            <a:ext cx="3800476" cy="370915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b="1" sz="1600">
                <a:solidFill>
                  <a:srgbClr val="FFFFFF"/>
                </a:solidFill>
                <a:latin typeface="Arial"/>
                <a:ea typeface="Arial"/>
                <a:cs typeface="Arial"/>
                <a:sym typeface="Arial"/>
              </a:defRPr>
            </a:pPr>
          </a:p>
          <a:p>
            <a:pPr>
              <a:lnSpc>
                <a:spcPct val="150000"/>
              </a:lnSpc>
              <a:defRPr sz="1600">
                <a:solidFill>
                  <a:srgbClr val="FFFFFF"/>
                </a:solidFill>
                <a:latin typeface="Arial"/>
                <a:ea typeface="Arial"/>
                <a:cs typeface="Arial"/>
                <a:sym typeface="Arial"/>
              </a:defRPr>
            </a:pPr>
            <a:r>
              <a:t>Transfer learning will be employed to leverage pre-trained models, typically trained on large-scale image datasets, to accurately classify Plant Diseases from images. </a:t>
            </a:r>
          </a:p>
          <a:p>
            <a:pPr>
              <a:lnSpc>
                <a:spcPct val="150000"/>
              </a:lnSpc>
              <a:defRPr sz="1600">
                <a:solidFill>
                  <a:srgbClr val="FFFFFF"/>
                </a:solidFill>
                <a:latin typeface="Arial"/>
                <a:ea typeface="Arial"/>
                <a:cs typeface="Arial"/>
                <a:sym typeface="Arial"/>
              </a:defRPr>
            </a:pPr>
          </a:p>
          <a:p>
            <a:pPr>
              <a:lnSpc>
                <a:spcPct val="150000"/>
              </a:lnSpc>
              <a:defRPr sz="1600">
                <a:solidFill>
                  <a:srgbClr val="FFFFFF"/>
                </a:solidFill>
                <a:latin typeface="Arial"/>
                <a:ea typeface="Arial"/>
                <a:cs typeface="Arial"/>
                <a:sym typeface="Arial"/>
              </a:defRPr>
            </a:pPr>
            <a:r>
              <a:t>This approach proves particularly useful when dealing with limited labeled data for the specific plant disease identification task.</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extBox 1"/>
          <p:cNvSpPr txBox="1"/>
          <p:nvPr/>
        </p:nvSpPr>
        <p:spPr>
          <a:xfrm>
            <a:off x="4885507" y="171296"/>
            <a:ext cx="3938453" cy="621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3800">
                <a:solidFill>
                  <a:srgbClr val="FFFFFF"/>
                </a:solidFill>
                <a:latin typeface="Arial"/>
                <a:ea typeface="Arial"/>
                <a:cs typeface="Arial"/>
                <a:sym typeface="Arial"/>
              </a:defRPr>
            </a:lvl1pPr>
          </a:lstStyle>
          <a:p>
            <a:pPr/>
            <a:r>
              <a:t>WORK FLOW</a:t>
            </a:r>
          </a:p>
        </p:txBody>
      </p:sp>
      <p:pic>
        <p:nvPicPr>
          <p:cNvPr id="140" name="Picture 2" descr="Picture 2"/>
          <p:cNvPicPr>
            <a:picLocks noChangeAspect="1"/>
          </p:cNvPicPr>
          <p:nvPr/>
        </p:nvPicPr>
        <p:blipFill>
          <a:blip r:embed="rId2">
            <a:extLst/>
          </a:blip>
          <a:srcRect l="15938" t="0" r="8313" b="0"/>
          <a:stretch>
            <a:fillRect/>
          </a:stretch>
        </p:blipFill>
        <p:spPr>
          <a:xfrm>
            <a:off x="2300361" y="1028798"/>
            <a:ext cx="4264135" cy="3746382"/>
          </a:xfrm>
          <a:prstGeom prst="rect">
            <a:avLst/>
          </a:prstGeom>
          <a:ln w="12700">
            <a:miter lim="400000"/>
          </a:ln>
        </p:spPr>
      </p:pic>
      <p:sp>
        <p:nvSpPr>
          <p:cNvPr id="141" name="TextBox 7"/>
          <p:cNvSpPr txBox="1"/>
          <p:nvPr/>
        </p:nvSpPr>
        <p:spPr>
          <a:xfrm>
            <a:off x="3151595" y="4785155"/>
            <a:ext cx="2840810"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4. Project Work flow.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TextBox 1"/>
          <p:cNvSpPr txBox="1"/>
          <p:nvPr/>
        </p:nvSpPr>
        <p:spPr>
          <a:xfrm>
            <a:off x="4885507" y="171296"/>
            <a:ext cx="3938453" cy="76999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i="1" sz="4800">
                <a:solidFill>
                  <a:srgbClr val="FFFFFF"/>
                </a:solidFill>
                <a:latin typeface="Arial"/>
                <a:ea typeface="Arial"/>
                <a:cs typeface="Arial"/>
                <a:sym typeface="Arial"/>
              </a:defRPr>
            </a:lvl1pPr>
          </a:lstStyle>
          <a:p>
            <a:pPr/>
            <a:r>
              <a:t>Resnet</a:t>
            </a:r>
          </a:p>
        </p:txBody>
      </p:sp>
      <p:pic>
        <p:nvPicPr>
          <p:cNvPr id="144" name="Ink 5" descr="Ink 5"/>
          <p:cNvPicPr>
            <a:picLocks noChangeAspect="1"/>
          </p:cNvPicPr>
          <p:nvPr/>
        </p:nvPicPr>
        <p:blipFill>
          <a:blip r:embed="rId2">
            <a:extLst/>
          </a:blip>
          <a:stretch>
            <a:fillRect/>
          </a:stretch>
        </p:blipFill>
        <p:spPr>
          <a:xfrm>
            <a:off x="-172516" y="5184943"/>
            <a:ext cx="4746242" cy="507843"/>
          </a:xfrm>
          <a:prstGeom prst="rect">
            <a:avLst/>
          </a:prstGeom>
          <a:ln w="12700">
            <a:miter lim="400000"/>
          </a:ln>
        </p:spPr>
      </p:pic>
      <p:sp>
        <p:nvSpPr>
          <p:cNvPr id="145" name="TextBox 7"/>
          <p:cNvSpPr txBox="1"/>
          <p:nvPr/>
        </p:nvSpPr>
        <p:spPr>
          <a:xfrm>
            <a:off x="6275421" y="4640743"/>
            <a:ext cx="2329736" cy="2808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400">
                <a:solidFill>
                  <a:srgbClr val="FFFFFF"/>
                </a:solidFill>
              </a:defRPr>
            </a:lvl1pPr>
          </a:lstStyle>
          <a:p>
            <a:pPr/>
            <a:r>
              <a:t> Figure 5. Reset Architecture. </a:t>
            </a:r>
          </a:p>
        </p:txBody>
      </p:sp>
      <p:pic>
        <p:nvPicPr>
          <p:cNvPr id="146" name="Screenshot 2023-11-24 at 9.51.02 AM.png" descr="Screenshot 2023-11-24 at 9.51.02 AM.png"/>
          <p:cNvPicPr>
            <a:picLocks noChangeAspect="1"/>
          </p:cNvPicPr>
          <p:nvPr/>
        </p:nvPicPr>
        <p:blipFill>
          <a:blip r:embed="rId3">
            <a:extLst/>
          </a:blip>
          <a:stretch>
            <a:fillRect/>
          </a:stretch>
        </p:blipFill>
        <p:spPr>
          <a:xfrm>
            <a:off x="6976466" y="971933"/>
            <a:ext cx="1058468" cy="3638171"/>
          </a:xfrm>
          <a:prstGeom prst="rect">
            <a:avLst/>
          </a:prstGeom>
          <a:ln w="12700">
            <a:miter lim="400000"/>
          </a:ln>
        </p:spPr>
      </p:pic>
      <p:sp>
        <p:nvSpPr>
          <p:cNvPr id="147" name="TextBox 14"/>
          <p:cNvSpPr txBox="1"/>
          <p:nvPr/>
        </p:nvSpPr>
        <p:spPr>
          <a:xfrm>
            <a:off x="241654" y="971933"/>
            <a:ext cx="5965133" cy="380746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tabLst>
                <a:tab pos="139700" algn="l"/>
                <a:tab pos="457200" algn="l"/>
              </a:tabLst>
              <a:defRPr sz="1600">
                <a:solidFill>
                  <a:srgbClr val="FFFFFF"/>
                </a:solidFill>
                <a:latin typeface="+mj-lt"/>
                <a:ea typeface="+mj-ea"/>
                <a:cs typeface="+mj-cs"/>
                <a:sym typeface="Helvetica"/>
              </a:defRPr>
            </a:pPr>
            <a:r>
              <a:rPr b="1"/>
              <a:t>Building</a:t>
            </a:r>
            <a:r>
              <a:t> </a:t>
            </a:r>
            <a:r>
              <a:rPr b="1"/>
              <a:t>Blocks</a:t>
            </a:r>
            <a:r>
              <a:t>:</a:t>
            </a:r>
          </a:p>
          <a:p>
            <a:pPr defTabSz="457200">
              <a:lnSpc>
                <a:spcPct val="120000"/>
              </a:lnSpc>
              <a:tabLst>
                <a:tab pos="139700" algn="l"/>
                <a:tab pos="457200" algn="l"/>
              </a:tabLst>
              <a:defRPr sz="1600">
                <a:solidFill>
                  <a:srgbClr val="FFFFFF"/>
                </a:solidFill>
                <a:latin typeface="+mj-lt"/>
                <a:ea typeface="+mj-ea"/>
                <a:cs typeface="+mj-cs"/>
                <a:sym typeface="Helvetica"/>
              </a:defRPr>
            </a:pPr>
          </a:p>
          <a:p>
            <a:pPr defTabSz="457200">
              <a:lnSpc>
                <a:spcPct val="120000"/>
              </a:lnSpc>
              <a:tabLst>
                <a:tab pos="139700" algn="l"/>
                <a:tab pos="457200" algn="l"/>
              </a:tabLst>
              <a:defRPr sz="1600">
                <a:solidFill>
                  <a:srgbClr val="FFFFFF"/>
                </a:solidFill>
                <a:latin typeface="+mj-lt"/>
                <a:ea typeface="+mj-ea"/>
                <a:cs typeface="+mj-cs"/>
                <a:sym typeface="Helvetica"/>
              </a:defRPr>
            </a:pPr>
            <a:r>
              <a:rPr b="1"/>
              <a:t>Residual Block</a:t>
            </a:r>
            <a:r>
              <a:t>:</a:t>
            </a:r>
            <a:r>
              <a:rPr b="1"/>
              <a:t> </a:t>
            </a:r>
            <a:r>
              <a:t>  Employs residual blocks with skip                            connections,facilitating the flow of gradients during training and addressing the challenge of vanishing gradients</a:t>
            </a:r>
          </a:p>
          <a:p>
            <a:pPr defTabSz="457200">
              <a:lnSpc>
                <a:spcPct val="120000"/>
              </a:lnSpc>
              <a:tabLst>
                <a:tab pos="139700" algn="l"/>
                <a:tab pos="457200" algn="l"/>
              </a:tabLst>
              <a:defRPr sz="1600">
                <a:solidFill>
                  <a:srgbClr val="FFFFFF"/>
                </a:solidFill>
                <a:latin typeface="+mj-lt"/>
                <a:ea typeface="+mj-ea"/>
                <a:cs typeface="+mj-cs"/>
                <a:sym typeface="Helvetica"/>
              </a:defRPr>
            </a:pPr>
          </a:p>
          <a:p>
            <a:pPr defTabSz="457200">
              <a:lnSpc>
                <a:spcPct val="120000"/>
              </a:lnSpc>
              <a:tabLst>
                <a:tab pos="139700" algn="l"/>
                <a:tab pos="457200" algn="l"/>
              </a:tabLst>
              <a:defRPr sz="1600">
                <a:solidFill>
                  <a:srgbClr val="FFFFFF"/>
                </a:solidFill>
                <a:latin typeface="+mj-lt"/>
                <a:ea typeface="+mj-ea"/>
                <a:cs typeface="+mj-cs"/>
                <a:sym typeface="Helvetica"/>
              </a:defRPr>
            </a:pPr>
            <a:r>
              <a:rPr b="1"/>
              <a:t>BottleNeck</a:t>
            </a:r>
            <a:r>
              <a:t> </a:t>
            </a:r>
            <a:r>
              <a:rPr b="1"/>
              <a:t>Block</a:t>
            </a:r>
            <a:r>
              <a:t>:  In the deeper layers of ResNet-50, a key innovation lies in its utilization of bottleneck blocks. These blocks incorporate a sequence of three convolutions: a 1x1 convolution (expansion), a 3x3 convolution (feature extraction), and another 1x1 convolution (compression). This strategic combination serves multiple purposes, primarily aiming to reduce computational complexity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TextBox 14"/>
          <p:cNvSpPr txBox="1"/>
          <p:nvPr/>
        </p:nvSpPr>
        <p:spPr>
          <a:xfrm>
            <a:off x="241654" y="1575572"/>
            <a:ext cx="8660692" cy="28106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1600">
                <a:solidFill>
                  <a:srgbClr val="FFFFFF"/>
                </a:solidFill>
              </a:defRPr>
            </a:pPr>
            <a:r>
              <a:t>Modification:</a:t>
            </a:r>
          </a:p>
          <a:p>
            <a:pPr>
              <a:lnSpc>
                <a:spcPct val="150000"/>
              </a:lnSpc>
              <a:defRPr sz="1600">
                <a:solidFill>
                  <a:srgbClr val="FFFFFF"/>
                </a:solidFill>
              </a:defRPr>
            </a:pPr>
          </a:p>
          <a:p>
            <a:pPr>
              <a:lnSpc>
                <a:spcPct val="150000"/>
              </a:lnSpc>
              <a:defRPr sz="1600">
                <a:solidFill>
                  <a:srgbClr val="FFFFFF"/>
                </a:solidFill>
              </a:defRPr>
            </a:pPr>
            <a:r>
              <a:t>We combined  pre-trained ResNet50 base model with additional layers for fine-tuning. Batch normalization, dense layers with regularization, and dropout are included to improve the model's generalization. </a:t>
            </a:r>
          </a:p>
          <a:p>
            <a:pPr>
              <a:lnSpc>
                <a:spcPct val="150000"/>
              </a:lnSpc>
              <a:defRPr sz="1600">
                <a:solidFill>
                  <a:srgbClr val="FFFFFF"/>
                </a:solidFill>
              </a:defRPr>
            </a:pPr>
          </a:p>
          <a:p>
            <a:pPr>
              <a:lnSpc>
                <a:spcPct val="150000"/>
              </a:lnSpc>
              <a:defRPr sz="1600">
                <a:solidFill>
                  <a:srgbClr val="FFFFFF"/>
                </a:solidFill>
              </a:defRPr>
            </a:pPr>
            <a:r>
              <a:t>The model is compiled for training with the specified Optimizer(Adamax), loss function(Categorical_crossentropy), and evaluation metric(f1 score, Accuracy).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